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6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ília Melo Favalesso" userId="748e014a72d91fa1" providerId="LiveId" clId="{2172F8E0-0012-40F7-B294-2AE35B560480}"/>
    <pc:docChg chg="modSld">
      <pc:chgData name="Marília Melo Favalesso" userId="748e014a72d91fa1" providerId="LiveId" clId="{2172F8E0-0012-40F7-B294-2AE35B560480}" dt="2024-07-10T00:08:44.886" v="41" actId="20577"/>
      <pc:docMkLst>
        <pc:docMk/>
      </pc:docMkLst>
      <pc:sldChg chg="modSp mod">
        <pc:chgData name="Marília Melo Favalesso" userId="748e014a72d91fa1" providerId="LiveId" clId="{2172F8E0-0012-40F7-B294-2AE35B560480}" dt="2024-07-10T00:08:44.886" v="41" actId="20577"/>
        <pc:sldMkLst>
          <pc:docMk/>
          <pc:sldMk cId="3212031436" sldId="258"/>
        </pc:sldMkLst>
        <pc:spChg chg="mod">
          <ac:chgData name="Marília Melo Favalesso" userId="748e014a72d91fa1" providerId="LiveId" clId="{2172F8E0-0012-40F7-B294-2AE35B560480}" dt="2024-07-10T00:08:44.886" v="41" actId="20577"/>
          <ac:spMkLst>
            <pc:docMk/>
            <pc:sldMk cId="3212031436" sldId="258"/>
            <ac:spMk id="6" creationId="{256467FC-6A88-4258-8990-898223AEDD8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523FBE-B45B-4F63-9F76-5F20E7BC35E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90F615F-958D-461F-9EF1-EE77B19C723D}">
      <dgm:prSet phldrT="[Texto]" custT="1"/>
      <dgm:spPr>
        <a:solidFill>
          <a:schemeClr val="bg1">
            <a:lumMod val="95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pt-BR" sz="1600" dirty="0">
              <a:solidFill>
                <a:schemeClr val="tx1"/>
              </a:solidFill>
              <a:latin typeface="Centaur" pitchFamily="18" charset="0"/>
            </a:rPr>
            <a:t>~ 1km</a:t>
          </a:r>
        </a:p>
      </dgm:t>
    </dgm:pt>
    <dgm:pt modelId="{95F20D76-70F9-41B2-AF56-22B9DBCBDAEC}" type="sibTrans" cxnId="{43269124-B1EE-4B6E-8A4B-CD592EFCDE2E}">
      <dgm:prSet/>
      <dgm:spPr/>
      <dgm:t>
        <a:bodyPr/>
        <a:lstStyle/>
        <a:p>
          <a:endParaRPr lang="pt-BR" sz="1600">
            <a:solidFill>
              <a:schemeClr val="tx1"/>
            </a:solidFill>
            <a:latin typeface="Centaur" pitchFamily="18" charset="0"/>
          </a:endParaRPr>
        </a:p>
      </dgm:t>
    </dgm:pt>
    <dgm:pt modelId="{ADB76E9C-0459-403B-8AC5-AE560CF3FECD}" type="parTrans" cxnId="{43269124-B1EE-4B6E-8A4B-CD592EFCDE2E}">
      <dgm:prSet/>
      <dgm:spPr/>
      <dgm:t>
        <a:bodyPr/>
        <a:lstStyle/>
        <a:p>
          <a:endParaRPr lang="pt-BR" sz="1600">
            <a:solidFill>
              <a:schemeClr val="tx1"/>
            </a:solidFill>
            <a:latin typeface="Centaur" pitchFamily="18" charset="0"/>
          </a:endParaRPr>
        </a:p>
      </dgm:t>
    </dgm:pt>
    <dgm:pt modelId="{50C6E035-A4E0-49DF-9D3C-95B68ED28F2F}">
      <dgm:prSet phldrT="[Texto]" custT="1"/>
      <dgm:spPr>
        <a:solidFill>
          <a:schemeClr val="bg1">
            <a:lumMod val="75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pt-BR" sz="1600" dirty="0">
              <a:solidFill>
                <a:schemeClr val="tx1"/>
              </a:solidFill>
              <a:latin typeface="Centaur" pitchFamily="18" charset="0"/>
            </a:rPr>
            <a:t>30 segundos</a:t>
          </a:r>
        </a:p>
      </dgm:t>
    </dgm:pt>
    <dgm:pt modelId="{5FFAE10D-D670-4460-8651-213CEC93B92F}" type="parTrans" cxnId="{B9244E00-0B70-40FD-86C1-115F4660AD87}">
      <dgm:prSet/>
      <dgm:spPr/>
      <dgm:t>
        <a:bodyPr/>
        <a:lstStyle/>
        <a:p>
          <a:endParaRPr lang="pt-BR" sz="1600">
            <a:solidFill>
              <a:schemeClr val="tx1"/>
            </a:solidFill>
            <a:latin typeface="Centaur" pitchFamily="18" charset="0"/>
          </a:endParaRPr>
        </a:p>
      </dgm:t>
    </dgm:pt>
    <dgm:pt modelId="{D535B71B-1DCE-43EF-A125-53D13D60D855}" type="sibTrans" cxnId="{B9244E00-0B70-40FD-86C1-115F4660AD87}">
      <dgm:prSet/>
      <dgm:spPr/>
      <dgm:t>
        <a:bodyPr/>
        <a:lstStyle/>
        <a:p>
          <a:endParaRPr lang="pt-BR" sz="1600">
            <a:solidFill>
              <a:schemeClr val="tx1"/>
            </a:solidFill>
            <a:latin typeface="Centaur" pitchFamily="18" charset="0"/>
          </a:endParaRPr>
        </a:p>
      </dgm:t>
    </dgm:pt>
    <dgm:pt modelId="{D721C213-D7A8-4396-9B6D-CD89A2522615}">
      <dgm:prSet phldrT="[Texto]" custT="1"/>
      <dgm:spPr>
        <a:solidFill>
          <a:schemeClr val="bg1">
            <a:lumMod val="75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pt-BR" sz="1600" dirty="0">
              <a:solidFill>
                <a:schemeClr val="tx1"/>
              </a:solidFill>
              <a:latin typeface="Centaur" pitchFamily="18" charset="0"/>
            </a:rPr>
            <a:t>10 minutos</a:t>
          </a:r>
        </a:p>
      </dgm:t>
    </dgm:pt>
    <dgm:pt modelId="{6E839997-8160-4F09-92A7-40E1DB1A1DE2}" type="parTrans" cxnId="{BDDB0856-9E21-422B-B31C-224A92E91F54}">
      <dgm:prSet/>
      <dgm:spPr/>
      <dgm:t>
        <a:bodyPr/>
        <a:lstStyle/>
        <a:p>
          <a:endParaRPr lang="pt-BR" sz="1600">
            <a:solidFill>
              <a:schemeClr val="tx1"/>
            </a:solidFill>
            <a:latin typeface="Centaur" pitchFamily="18" charset="0"/>
          </a:endParaRPr>
        </a:p>
      </dgm:t>
    </dgm:pt>
    <dgm:pt modelId="{969A954B-1DF1-48D3-B6F5-0E948C188E3C}" type="sibTrans" cxnId="{BDDB0856-9E21-422B-B31C-224A92E91F54}">
      <dgm:prSet/>
      <dgm:spPr/>
      <dgm:t>
        <a:bodyPr/>
        <a:lstStyle/>
        <a:p>
          <a:endParaRPr lang="pt-BR" sz="1600">
            <a:solidFill>
              <a:schemeClr val="tx1"/>
            </a:solidFill>
            <a:latin typeface="Centaur" pitchFamily="18" charset="0"/>
          </a:endParaRPr>
        </a:p>
      </dgm:t>
    </dgm:pt>
    <dgm:pt modelId="{696FEE21-8349-4258-BD32-DDE330F406B8}">
      <dgm:prSet phldrT="[Texto]" custT="1"/>
      <dgm:spPr>
        <a:solidFill>
          <a:schemeClr val="bg1">
            <a:lumMod val="95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pt-BR" sz="1600" dirty="0">
              <a:solidFill>
                <a:schemeClr val="tx1"/>
              </a:solidFill>
              <a:latin typeface="Centaur" pitchFamily="18" charset="0"/>
            </a:rPr>
            <a:t>~20 km</a:t>
          </a:r>
        </a:p>
      </dgm:t>
    </dgm:pt>
    <dgm:pt modelId="{8865563E-844B-44D0-B17F-3951D82F6C92}" type="parTrans" cxnId="{0B7AF240-7A1C-4E90-9A51-8536BE39E33F}">
      <dgm:prSet/>
      <dgm:spPr/>
      <dgm:t>
        <a:bodyPr/>
        <a:lstStyle/>
        <a:p>
          <a:endParaRPr lang="pt-BR" sz="1600">
            <a:solidFill>
              <a:schemeClr val="tx1"/>
            </a:solidFill>
            <a:latin typeface="Centaur" pitchFamily="18" charset="0"/>
          </a:endParaRPr>
        </a:p>
      </dgm:t>
    </dgm:pt>
    <dgm:pt modelId="{FF270307-F804-4394-A75C-75CBD03D46DB}" type="sibTrans" cxnId="{0B7AF240-7A1C-4E90-9A51-8536BE39E33F}">
      <dgm:prSet/>
      <dgm:spPr/>
      <dgm:t>
        <a:bodyPr/>
        <a:lstStyle/>
        <a:p>
          <a:endParaRPr lang="pt-BR" sz="1600">
            <a:solidFill>
              <a:schemeClr val="tx1"/>
            </a:solidFill>
            <a:latin typeface="Centaur" pitchFamily="18" charset="0"/>
          </a:endParaRPr>
        </a:p>
      </dgm:t>
    </dgm:pt>
    <dgm:pt modelId="{0B5A4FED-2BAC-45B4-AD68-E6F5454329E0}">
      <dgm:prSet phldrT="[Texto]" custT="1"/>
      <dgm:spPr>
        <a:solidFill>
          <a:schemeClr val="bg1">
            <a:lumMod val="75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pt-BR" sz="1600" dirty="0">
              <a:solidFill>
                <a:schemeClr val="tx1"/>
              </a:solidFill>
              <a:latin typeface="Centaur" pitchFamily="18" charset="0"/>
            </a:rPr>
            <a:t>2.5 minutos</a:t>
          </a:r>
        </a:p>
      </dgm:t>
    </dgm:pt>
    <dgm:pt modelId="{30521B41-13B2-4E10-A1E6-38DC703AF864}" type="parTrans" cxnId="{C02641A2-4A61-4177-8495-F17E4A2613F1}">
      <dgm:prSet/>
      <dgm:spPr/>
      <dgm:t>
        <a:bodyPr/>
        <a:lstStyle/>
        <a:p>
          <a:endParaRPr lang="pt-BR" sz="1600">
            <a:solidFill>
              <a:schemeClr val="tx1"/>
            </a:solidFill>
            <a:latin typeface="Centaur" pitchFamily="18" charset="0"/>
          </a:endParaRPr>
        </a:p>
      </dgm:t>
    </dgm:pt>
    <dgm:pt modelId="{583C01BF-919A-48EA-B553-6BA0F66C8B5D}" type="sibTrans" cxnId="{C02641A2-4A61-4177-8495-F17E4A2613F1}">
      <dgm:prSet/>
      <dgm:spPr/>
      <dgm:t>
        <a:bodyPr/>
        <a:lstStyle/>
        <a:p>
          <a:endParaRPr lang="pt-BR" sz="1600">
            <a:solidFill>
              <a:schemeClr val="tx1"/>
            </a:solidFill>
            <a:latin typeface="Centaur" pitchFamily="18" charset="0"/>
          </a:endParaRPr>
        </a:p>
      </dgm:t>
    </dgm:pt>
    <dgm:pt modelId="{7F46AB22-E907-43AA-BDEF-3658429EB1BA}">
      <dgm:prSet phldrT="[Texto]" custT="1"/>
      <dgm:spPr>
        <a:solidFill>
          <a:schemeClr val="bg1">
            <a:lumMod val="95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pt-BR" sz="1600" dirty="0">
              <a:solidFill>
                <a:schemeClr val="tx1"/>
              </a:solidFill>
              <a:latin typeface="Centaur" pitchFamily="18" charset="0"/>
            </a:rPr>
            <a:t>~5 km</a:t>
          </a:r>
        </a:p>
      </dgm:t>
    </dgm:pt>
    <dgm:pt modelId="{98CD3D86-4D5F-40E3-83F6-932756B366C2}" type="parTrans" cxnId="{6DC6CB24-E5F3-4853-A9E6-964F2DE4CF62}">
      <dgm:prSet/>
      <dgm:spPr/>
      <dgm:t>
        <a:bodyPr/>
        <a:lstStyle/>
        <a:p>
          <a:endParaRPr lang="pt-BR" sz="1600">
            <a:solidFill>
              <a:schemeClr val="tx1"/>
            </a:solidFill>
            <a:latin typeface="Centaur" pitchFamily="18" charset="0"/>
          </a:endParaRPr>
        </a:p>
      </dgm:t>
    </dgm:pt>
    <dgm:pt modelId="{15258016-A0BA-4D75-B241-E814345F7FC5}" type="sibTrans" cxnId="{6DC6CB24-E5F3-4853-A9E6-964F2DE4CF62}">
      <dgm:prSet/>
      <dgm:spPr/>
      <dgm:t>
        <a:bodyPr/>
        <a:lstStyle/>
        <a:p>
          <a:endParaRPr lang="pt-BR" sz="1600">
            <a:solidFill>
              <a:schemeClr val="tx1"/>
            </a:solidFill>
            <a:latin typeface="Centaur" pitchFamily="18" charset="0"/>
          </a:endParaRPr>
        </a:p>
      </dgm:t>
    </dgm:pt>
    <dgm:pt modelId="{EC440707-E18E-46BE-A73C-11D0CD2B7E0D}">
      <dgm:prSet phldrT="[Texto]" custT="1"/>
      <dgm:spPr>
        <a:solidFill>
          <a:schemeClr val="bg1">
            <a:lumMod val="95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pt-BR" sz="1600" dirty="0">
              <a:solidFill>
                <a:schemeClr val="tx1"/>
              </a:solidFill>
              <a:latin typeface="Centaur" pitchFamily="18" charset="0"/>
            </a:rPr>
            <a:t>~10 km</a:t>
          </a:r>
        </a:p>
      </dgm:t>
    </dgm:pt>
    <dgm:pt modelId="{89A66907-3612-4B8B-B18E-5E277AD46642}" type="sibTrans" cxnId="{322968B6-67FC-432F-975D-10D2587C721E}">
      <dgm:prSet/>
      <dgm:spPr/>
      <dgm:t>
        <a:bodyPr/>
        <a:lstStyle/>
        <a:p>
          <a:endParaRPr lang="pt-BR" sz="1600">
            <a:solidFill>
              <a:schemeClr val="tx1"/>
            </a:solidFill>
            <a:latin typeface="Centaur" pitchFamily="18" charset="0"/>
          </a:endParaRPr>
        </a:p>
      </dgm:t>
    </dgm:pt>
    <dgm:pt modelId="{9FAC5532-99A6-4949-80AC-16534D7B7AFC}" type="parTrans" cxnId="{322968B6-67FC-432F-975D-10D2587C721E}">
      <dgm:prSet/>
      <dgm:spPr/>
      <dgm:t>
        <a:bodyPr/>
        <a:lstStyle/>
        <a:p>
          <a:endParaRPr lang="pt-BR" sz="1600">
            <a:solidFill>
              <a:schemeClr val="tx1"/>
            </a:solidFill>
            <a:latin typeface="Centaur" pitchFamily="18" charset="0"/>
          </a:endParaRPr>
        </a:p>
      </dgm:t>
    </dgm:pt>
    <dgm:pt modelId="{0F70B62F-F434-4224-B7A3-D2C0C36923D8}">
      <dgm:prSet phldrT="[Texto]" custT="1"/>
      <dgm:spPr>
        <a:solidFill>
          <a:schemeClr val="bg1">
            <a:lumMod val="75000"/>
          </a:schemeClr>
        </a:solidFill>
        <a:ln>
          <a:solidFill>
            <a:schemeClr val="bg1">
              <a:lumMod val="50000"/>
            </a:schemeClr>
          </a:solidFill>
        </a:ln>
      </dgm:spPr>
      <dgm:t>
        <a:bodyPr/>
        <a:lstStyle/>
        <a:p>
          <a:r>
            <a:rPr lang="pt-BR" sz="1600" dirty="0">
              <a:solidFill>
                <a:schemeClr val="tx1"/>
              </a:solidFill>
              <a:latin typeface="Centaur" pitchFamily="18" charset="0"/>
            </a:rPr>
            <a:t>5 minutos</a:t>
          </a:r>
        </a:p>
      </dgm:t>
    </dgm:pt>
    <dgm:pt modelId="{B31F1F72-2B56-49A3-929E-132AF9E9356A}" type="sibTrans" cxnId="{6A337B23-EDD4-43A0-B4BA-1FA95242195C}">
      <dgm:prSet/>
      <dgm:spPr/>
      <dgm:t>
        <a:bodyPr/>
        <a:lstStyle/>
        <a:p>
          <a:endParaRPr lang="pt-BR" sz="1600">
            <a:solidFill>
              <a:schemeClr val="tx1"/>
            </a:solidFill>
            <a:latin typeface="Centaur" pitchFamily="18" charset="0"/>
          </a:endParaRPr>
        </a:p>
      </dgm:t>
    </dgm:pt>
    <dgm:pt modelId="{AF89D73D-073D-41E2-B541-63F535FB1A52}" type="parTrans" cxnId="{6A337B23-EDD4-43A0-B4BA-1FA95242195C}">
      <dgm:prSet/>
      <dgm:spPr/>
      <dgm:t>
        <a:bodyPr/>
        <a:lstStyle/>
        <a:p>
          <a:endParaRPr lang="pt-BR" sz="1600">
            <a:solidFill>
              <a:schemeClr val="tx1"/>
            </a:solidFill>
            <a:latin typeface="Centaur" pitchFamily="18" charset="0"/>
          </a:endParaRPr>
        </a:p>
      </dgm:t>
    </dgm:pt>
    <dgm:pt modelId="{BCCD0614-021E-4FED-9217-9B2724A100C5}" type="pres">
      <dgm:prSet presAssocID="{32523FBE-B45B-4F63-9F76-5F20E7BC35E4}" presName="Name0" presStyleCnt="0">
        <dgm:presLayoutVars>
          <dgm:dir/>
          <dgm:animLvl val="lvl"/>
          <dgm:resizeHandles val="exact"/>
        </dgm:presLayoutVars>
      </dgm:prSet>
      <dgm:spPr/>
    </dgm:pt>
    <dgm:pt modelId="{079DBA78-F410-4E92-A22F-29BB9A161EB4}" type="pres">
      <dgm:prSet presAssocID="{D721C213-D7A8-4396-9B6D-CD89A2522615}" presName="composite" presStyleCnt="0"/>
      <dgm:spPr/>
    </dgm:pt>
    <dgm:pt modelId="{16734246-84E2-4926-9240-DF7E13F07B43}" type="pres">
      <dgm:prSet presAssocID="{D721C213-D7A8-4396-9B6D-CD89A2522615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FAFAA29-69B2-4BD1-9B02-1E9BA4259F33}" type="pres">
      <dgm:prSet presAssocID="{D721C213-D7A8-4396-9B6D-CD89A2522615}" presName="desTx" presStyleLbl="alignAccFollowNode1" presStyleIdx="0" presStyleCnt="4">
        <dgm:presLayoutVars>
          <dgm:bulletEnabled val="1"/>
        </dgm:presLayoutVars>
      </dgm:prSet>
      <dgm:spPr/>
    </dgm:pt>
    <dgm:pt modelId="{1F9FA489-5CFF-497D-8373-C2BC796A584B}" type="pres">
      <dgm:prSet presAssocID="{969A954B-1DF1-48D3-B6F5-0E948C188E3C}" presName="space" presStyleCnt="0"/>
      <dgm:spPr/>
    </dgm:pt>
    <dgm:pt modelId="{76DAE063-A2FF-478F-9C70-D921115E3C80}" type="pres">
      <dgm:prSet presAssocID="{0F70B62F-F434-4224-B7A3-D2C0C36923D8}" presName="composite" presStyleCnt="0"/>
      <dgm:spPr/>
    </dgm:pt>
    <dgm:pt modelId="{43F728B5-AE2E-4DCB-94BC-D2466EE36FB4}" type="pres">
      <dgm:prSet presAssocID="{0F70B62F-F434-4224-B7A3-D2C0C36923D8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AC6DB1BA-A2C8-4DA9-A556-48245605A3CB}" type="pres">
      <dgm:prSet presAssocID="{0F70B62F-F434-4224-B7A3-D2C0C36923D8}" presName="desTx" presStyleLbl="alignAccFollowNode1" presStyleIdx="1" presStyleCnt="4">
        <dgm:presLayoutVars>
          <dgm:bulletEnabled val="1"/>
        </dgm:presLayoutVars>
      </dgm:prSet>
      <dgm:spPr/>
    </dgm:pt>
    <dgm:pt modelId="{28757A1F-BFC6-42A5-9F00-1D8A52960E4E}" type="pres">
      <dgm:prSet presAssocID="{B31F1F72-2B56-49A3-929E-132AF9E9356A}" presName="space" presStyleCnt="0"/>
      <dgm:spPr/>
    </dgm:pt>
    <dgm:pt modelId="{DDEFC5A2-3DF0-40AF-BF93-717F0F1F6E41}" type="pres">
      <dgm:prSet presAssocID="{0B5A4FED-2BAC-45B4-AD68-E6F5454329E0}" presName="composite" presStyleCnt="0"/>
      <dgm:spPr/>
    </dgm:pt>
    <dgm:pt modelId="{BFB9019D-296F-46DE-A49C-9EC4F219DBAC}" type="pres">
      <dgm:prSet presAssocID="{0B5A4FED-2BAC-45B4-AD68-E6F5454329E0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BB2CC37F-B340-40DF-B249-15674FC6B694}" type="pres">
      <dgm:prSet presAssocID="{0B5A4FED-2BAC-45B4-AD68-E6F5454329E0}" presName="desTx" presStyleLbl="alignAccFollowNode1" presStyleIdx="2" presStyleCnt="4">
        <dgm:presLayoutVars>
          <dgm:bulletEnabled val="1"/>
        </dgm:presLayoutVars>
      </dgm:prSet>
      <dgm:spPr/>
    </dgm:pt>
    <dgm:pt modelId="{15E74F60-3E0B-4986-BFCE-BDABD6092BE8}" type="pres">
      <dgm:prSet presAssocID="{583C01BF-919A-48EA-B553-6BA0F66C8B5D}" presName="space" presStyleCnt="0"/>
      <dgm:spPr/>
    </dgm:pt>
    <dgm:pt modelId="{0D522EE2-F878-4328-9157-A66BFE304008}" type="pres">
      <dgm:prSet presAssocID="{50C6E035-A4E0-49DF-9D3C-95B68ED28F2F}" presName="composite" presStyleCnt="0"/>
      <dgm:spPr/>
    </dgm:pt>
    <dgm:pt modelId="{19725802-D04F-4A93-B318-460D88CD55FD}" type="pres">
      <dgm:prSet presAssocID="{50C6E035-A4E0-49DF-9D3C-95B68ED28F2F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4C202734-5851-4BC2-BAC9-CC84F78BABC1}" type="pres">
      <dgm:prSet presAssocID="{50C6E035-A4E0-49DF-9D3C-95B68ED28F2F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9244E00-0B70-40FD-86C1-115F4660AD87}" srcId="{32523FBE-B45B-4F63-9F76-5F20E7BC35E4}" destId="{50C6E035-A4E0-49DF-9D3C-95B68ED28F2F}" srcOrd="3" destOrd="0" parTransId="{5FFAE10D-D670-4460-8651-213CEC93B92F}" sibTransId="{D535B71B-1DCE-43EF-A125-53D13D60D855}"/>
    <dgm:cxn modelId="{6A337B23-EDD4-43A0-B4BA-1FA95242195C}" srcId="{32523FBE-B45B-4F63-9F76-5F20E7BC35E4}" destId="{0F70B62F-F434-4224-B7A3-D2C0C36923D8}" srcOrd="1" destOrd="0" parTransId="{AF89D73D-073D-41E2-B541-63F535FB1A52}" sibTransId="{B31F1F72-2B56-49A3-929E-132AF9E9356A}"/>
    <dgm:cxn modelId="{43269124-B1EE-4B6E-8A4B-CD592EFCDE2E}" srcId="{50C6E035-A4E0-49DF-9D3C-95B68ED28F2F}" destId="{B90F615F-958D-461F-9EF1-EE77B19C723D}" srcOrd="0" destOrd="0" parTransId="{ADB76E9C-0459-403B-8AC5-AE560CF3FECD}" sibTransId="{95F20D76-70F9-41B2-AF56-22B9DBCBDAEC}"/>
    <dgm:cxn modelId="{6DC6CB24-E5F3-4853-A9E6-964F2DE4CF62}" srcId="{0B5A4FED-2BAC-45B4-AD68-E6F5454329E0}" destId="{7F46AB22-E907-43AA-BDEF-3658429EB1BA}" srcOrd="0" destOrd="0" parTransId="{98CD3D86-4D5F-40E3-83F6-932756B366C2}" sibTransId="{15258016-A0BA-4D75-B241-E814345F7FC5}"/>
    <dgm:cxn modelId="{081D4430-4D16-4669-B107-F90DE990FC87}" type="presOf" srcId="{B90F615F-958D-461F-9EF1-EE77B19C723D}" destId="{4C202734-5851-4BC2-BAC9-CC84F78BABC1}" srcOrd="0" destOrd="0" presId="urn:microsoft.com/office/officeart/2005/8/layout/hList1"/>
    <dgm:cxn modelId="{0B7AF240-7A1C-4E90-9A51-8536BE39E33F}" srcId="{D721C213-D7A8-4396-9B6D-CD89A2522615}" destId="{696FEE21-8349-4258-BD32-DDE330F406B8}" srcOrd="0" destOrd="0" parTransId="{8865563E-844B-44D0-B17F-3951D82F6C92}" sibTransId="{FF270307-F804-4394-A75C-75CBD03D46DB}"/>
    <dgm:cxn modelId="{BDE6E071-BD59-449C-9802-893D9B17F253}" type="presOf" srcId="{0F70B62F-F434-4224-B7A3-D2C0C36923D8}" destId="{43F728B5-AE2E-4DCB-94BC-D2466EE36FB4}" srcOrd="0" destOrd="0" presId="urn:microsoft.com/office/officeart/2005/8/layout/hList1"/>
    <dgm:cxn modelId="{BDDB0856-9E21-422B-B31C-224A92E91F54}" srcId="{32523FBE-B45B-4F63-9F76-5F20E7BC35E4}" destId="{D721C213-D7A8-4396-9B6D-CD89A2522615}" srcOrd="0" destOrd="0" parTransId="{6E839997-8160-4F09-92A7-40E1DB1A1DE2}" sibTransId="{969A954B-1DF1-48D3-B6F5-0E948C188E3C}"/>
    <dgm:cxn modelId="{89BE947E-E567-403F-9B6A-FD8D8ADFB6A0}" type="presOf" srcId="{696FEE21-8349-4258-BD32-DDE330F406B8}" destId="{3FAFAA29-69B2-4BD1-9B02-1E9BA4259F33}" srcOrd="0" destOrd="0" presId="urn:microsoft.com/office/officeart/2005/8/layout/hList1"/>
    <dgm:cxn modelId="{91B1A589-B185-480C-BFF2-F7FD5C524E75}" type="presOf" srcId="{7F46AB22-E907-43AA-BDEF-3658429EB1BA}" destId="{BB2CC37F-B340-40DF-B249-15674FC6B694}" srcOrd="0" destOrd="0" presId="urn:microsoft.com/office/officeart/2005/8/layout/hList1"/>
    <dgm:cxn modelId="{C02641A2-4A61-4177-8495-F17E4A2613F1}" srcId="{32523FBE-B45B-4F63-9F76-5F20E7BC35E4}" destId="{0B5A4FED-2BAC-45B4-AD68-E6F5454329E0}" srcOrd="2" destOrd="0" parTransId="{30521B41-13B2-4E10-A1E6-38DC703AF864}" sibTransId="{583C01BF-919A-48EA-B553-6BA0F66C8B5D}"/>
    <dgm:cxn modelId="{A0CFEBA2-9660-4A66-9239-56D598D86833}" type="presOf" srcId="{EC440707-E18E-46BE-A73C-11D0CD2B7E0D}" destId="{AC6DB1BA-A2C8-4DA9-A556-48245605A3CB}" srcOrd="0" destOrd="0" presId="urn:microsoft.com/office/officeart/2005/8/layout/hList1"/>
    <dgm:cxn modelId="{BF7C36B5-7798-4B96-9008-C2829DB1ACD6}" type="presOf" srcId="{32523FBE-B45B-4F63-9F76-5F20E7BC35E4}" destId="{BCCD0614-021E-4FED-9217-9B2724A100C5}" srcOrd="0" destOrd="0" presId="urn:microsoft.com/office/officeart/2005/8/layout/hList1"/>
    <dgm:cxn modelId="{322968B6-67FC-432F-975D-10D2587C721E}" srcId="{0F70B62F-F434-4224-B7A3-D2C0C36923D8}" destId="{EC440707-E18E-46BE-A73C-11D0CD2B7E0D}" srcOrd="0" destOrd="0" parTransId="{9FAC5532-99A6-4949-80AC-16534D7B7AFC}" sibTransId="{89A66907-3612-4B8B-B18E-5E277AD46642}"/>
    <dgm:cxn modelId="{66F0CFB6-F12E-4557-9E04-999E01DE38BA}" type="presOf" srcId="{50C6E035-A4E0-49DF-9D3C-95B68ED28F2F}" destId="{19725802-D04F-4A93-B318-460D88CD55FD}" srcOrd="0" destOrd="0" presId="urn:microsoft.com/office/officeart/2005/8/layout/hList1"/>
    <dgm:cxn modelId="{426C00EC-F3A7-480D-9D1D-B60D0076F66E}" type="presOf" srcId="{0B5A4FED-2BAC-45B4-AD68-E6F5454329E0}" destId="{BFB9019D-296F-46DE-A49C-9EC4F219DBAC}" srcOrd="0" destOrd="0" presId="urn:microsoft.com/office/officeart/2005/8/layout/hList1"/>
    <dgm:cxn modelId="{7A186FFB-C942-4D1B-8AEF-BA6892B40BCA}" type="presOf" srcId="{D721C213-D7A8-4396-9B6D-CD89A2522615}" destId="{16734246-84E2-4926-9240-DF7E13F07B43}" srcOrd="0" destOrd="0" presId="urn:microsoft.com/office/officeart/2005/8/layout/hList1"/>
    <dgm:cxn modelId="{0B2CE419-5A8B-41B8-A951-7039E16CDBD2}" type="presParOf" srcId="{BCCD0614-021E-4FED-9217-9B2724A100C5}" destId="{079DBA78-F410-4E92-A22F-29BB9A161EB4}" srcOrd="0" destOrd="0" presId="urn:microsoft.com/office/officeart/2005/8/layout/hList1"/>
    <dgm:cxn modelId="{F20F0BBB-92D3-4738-9A5A-B7D11BEF2835}" type="presParOf" srcId="{079DBA78-F410-4E92-A22F-29BB9A161EB4}" destId="{16734246-84E2-4926-9240-DF7E13F07B43}" srcOrd="0" destOrd="0" presId="urn:microsoft.com/office/officeart/2005/8/layout/hList1"/>
    <dgm:cxn modelId="{1FFEFE0F-3384-4AC2-AF10-4BC80AC4D470}" type="presParOf" srcId="{079DBA78-F410-4E92-A22F-29BB9A161EB4}" destId="{3FAFAA29-69B2-4BD1-9B02-1E9BA4259F33}" srcOrd="1" destOrd="0" presId="urn:microsoft.com/office/officeart/2005/8/layout/hList1"/>
    <dgm:cxn modelId="{17774311-A99E-4EC2-94FA-9B60947B6B73}" type="presParOf" srcId="{BCCD0614-021E-4FED-9217-9B2724A100C5}" destId="{1F9FA489-5CFF-497D-8373-C2BC796A584B}" srcOrd="1" destOrd="0" presId="urn:microsoft.com/office/officeart/2005/8/layout/hList1"/>
    <dgm:cxn modelId="{B4412333-482A-4338-B772-E9BEC9A2EA4D}" type="presParOf" srcId="{BCCD0614-021E-4FED-9217-9B2724A100C5}" destId="{76DAE063-A2FF-478F-9C70-D921115E3C80}" srcOrd="2" destOrd="0" presId="urn:microsoft.com/office/officeart/2005/8/layout/hList1"/>
    <dgm:cxn modelId="{FF18FF75-F17E-4B97-ACC8-16A1DE657327}" type="presParOf" srcId="{76DAE063-A2FF-478F-9C70-D921115E3C80}" destId="{43F728B5-AE2E-4DCB-94BC-D2466EE36FB4}" srcOrd="0" destOrd="0" presId="urn:microsoft.com/office/officeart/2005/8/layout/hList1"/>
    <dgm:cxn modelId="{C25C4865-5B87-4F0C-B9A2-2ACFD4771DA3}" type="presParOf" srcId="{76DAE063-A2FF-478F-9C70-D921115E3C80}" destId="{AC6DB1BA-A2C8-4DA9-A556-48245605A3CB}" srcOrd="1" destOrd="0" presId="urn:microsoft.com/office/officeart/2005/8/layout/hList1"/>
    <dgm:cxn modelId="{52FE66ED-2717-427A-86E3-BF4F075C4915}" type="presParOf" srcId="{BCCD0614-021E-4FED-9217-9B2724A100C5}" destId="{28757A1F-BFC6-42A5-9F00-1D8A52960E4E}" srcOrd="3" destOrd="0" presId="urn:microsoft.com/office/officeart/2005/8/layout/hList1"/>
    <dgm:cxn modelId="{A8FABE93-F057-4F13-93CF-6E4B39CC4AD5}" type="presParOf" srcId="{BCCD0614-021E-4FED-9217-9B2724A100C5}" destId="{DDEFC5A2-3DF0-40AF-BF93-717F0F1F6E41}" srcOrd="4" destOrd="0" presId="urn:microsoft.com/office/officeart/2005/8/layout/hList1"/>
    <dgm:cxn modelId="{C7368283-7160-47CA-B3A4-2AEB43755CFC}" type="presParOf" srcId="{DDEFC5A2-3DF0-40AF-BF93-717F0F1F6E41}" destId="{BFB9019D-296F-46DE-A49C-9EC4F219DBAC}" srcOrd="0" destOrd="0" presId="urn:microsoft.com/office/officeart/2005/8/layout/hList1"/>
    <dgm:cxn modelId="{8EC632E7-D0BD-4218-A69A-3BE2337C416F}" type="presParOf" srcId="{DDEFC5A2-3DF0-40AF-BF93-717F0F1F6E41}" destId="{BB2CC37F-B340-40DF-B249-15674FC6B694}" srcOrd="1" destOrd="0" presId="urn:microsoft.com/office/officeart/2005/8/layout/hList1"/>
    <dgm:cxn modelId="{AD6ACF23-9308-4D6F-8506-C1C383F45720}" type="presParOf" srcId="{BCCD0614-021E-4FED-9217-9B2724A100C5}" destId="{15E74F60-3E0B-4986-BFCE-BDABD6092BE8}" srcOrd="5" destOrd="0" presId="urn:microsoft.com/office/officeart/2005/8/layout/hList1"/>
    <dgm:cxn modelId="{888E2681-81D8-4848-B64D-FC7CCD7655CE}" type="presParOf" srcId="{BCCD0614-021E-4FED-9217-9B2724A100C5}" destId="{0D522EE2-F878-4328-9157-A66BFE304008}" srcOrd="6" destOrd="0" presId="urn:microsoft.com/office/officeart/2005/8/layout/hList1"/>
    <dgm:cxn modelId="{7D7BE90E-672A-4CE2-9C7A-810C5D56509C}" type="presParOf" srcId="{0D522EE2-F878-4328-9157-A66BFE304008}" destId="{19725802-D04F-4A93-B318-460D88CD55FD}" srcOrd="0" destOrd="0" presId="urn:microsoft.com/office/officeart/2005/8/layout/hList1"/>
    <dgm:cxn modelId="{A1295A15-7767-4758-BCC8-F044899330FE}" type="presParOf" srcId="{0D522EE2-F878-4328-9157-A66BFE304008}" destId="{4C202734-5851-4BC2-BAC9-CC84F78BABC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734246-84E2-4926-9240-DF7E13F07B43}">
      <dsp:nvSpPr>
        <dsp:cNvPr id="0" name=""/>
        <dsp:cNvSpPr/>
      </dsp:nvSpPr>
      <dsp:spPr>
        <a:xfrm>
          <a:off x="3151" y="11659"/>
          <a:ext cx="1894954" cy="403200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/>
              </a:solidFill>
              <a:latin typeface="Centaur" pitchFamily="18" charset="0"/>
            </a:rPr>
            <a:t>10 minutos</a:t>
          </a:r>
        </a:p>
      </dsp:txBody>
      <dsp:txXfrm>
        <a:off x="3151" y="11659"/>
        <a:ext cx="1894954" cy="403200"/>
      </dsp:txXfrm>
    </dsp:sp>
    <dsp:sp modelId="{3FAFAA29-69B2-4BD1-9B02-1E9BA4259F33}">
      <dsp:nvSpPr>
        <dsp:cNvPr id="0" name=""/>
        <dsp:cNvSpPr/>
      </dsp:nvSpPr>
      <dsp:spPr>
        <a:xfrm>
          <a:off x="3151" y="414860"/>
          <a:ext cx="1894954" cy="614879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>
              <a:solidFill>
                <a:schemeClr val="tx1"/>
              </a:solidFill>
              <a:latin typeface="Centaur" pitchFamily="18" charset="0"/>
            </a:rPr>
            <a:t>~20 km</a:t>
          </a:r>
        </a:p>
      </dsp:txBody>
      <dsp:txXfrm>
        <a:off x="3151" y="414860"/>
        <a:ext cx="1894954" cy="614879"/>
      </dsp:txXfrm>
    </dsp:sp>
    <dsp:sp modelId="{43F728B5-AE2E-4DCB-94BC-D2466EE36FB4}">
      <dsp:nvSpPr>
        <dsp:cNvPr id="0" name=""/>
        <dsp:cNvSpPr/>
      </dsp:nvSpPr>
      <dsp:spPr>
        <a:xfrm>
          <a:off x="2163399" y="11659"/>
          <a:ext cx="1894954" cy="403200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/>
              </a:solidFill>
              <a:latin typeface="Centaur" pitchFamily="18" charset="0"/>
            </a:rPr>
            <a:t>5 minutos</a:t>
          </a:r>
        </a:p>
      </dsp:txBody>
      <dsp:txXfrm>
        <a:off x="2163399" y="11659"/>
        <a:ext cx="1894954" cy="403200"/>
      </dsp:txXfrm>
    </dsp:sp>
    <dsp:sp modelId="{AC6DB1BA-A2C8-4DA9-A556-48245605A3CB}">
      <dsp:nvSpPr>
        <dsp:cNvPr id="0" name=""/>
        <dsp:cNvSpPr/>
      </dsp:nvSpPr>
      <dsp:spPr>
        <a:xfrm>
          <a:off x="2163399" y="414860"/>
          <a:ext cx="1894954" cy="614879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>
              <a:solidFill>
                <a:schemeClr val="tx1"/>
              </a:solidFill>
              <a:latin typeface="Centaur" pitchFamily="18" charset="0"/>
            </a:rPr>
            <a:t>~10 km</a:t>
          </a:r>
        </a:p>
      </dsp:txBody>
      <dsp:txXfrm>
        <a:off x="2163399" y="414860"/>
        <a:ext cx="1894954" cy="614879"/>
      </dsp:txXfrm>
    </dsp:sp>
    <dsp:sp modelId="{BFB9019D-296F-46DE-A49C-9EC4F219DBAC}">
      <dsp:nvSpPr>
        <dsp:cNvPr id="0" name=""/>
        <dsp:cNvSpPr/>
      </dsp:nvSpPr>
      <dsp:spPr>
        <a:xfrm>
          <a:off x="4323646" y="11659"/>
          <a:ext cx="1894954" cy="403200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/>
              </a:solidFill>
              <a:latin typeface="Centaur" pitchFamily="18" charset="0"/>
            </a:rPr>
            <a:t>2.5 minutos</a:t>
          </a:r>
        </a:p>
      </dsp:txBody>
      <dsp:txXfrm>
        <a:off x="4323646" y="11659"/>
        <a:ext cx="1894954" cy="403200"/>
      </dsp:txXfrm>
    </dsp:sp>
    <dsp:sp modelId="{BB2CC37F-B340-40DF-B249-15674FC6B694}">
      <dsp:nvSpPr>
        <dsp:cNvPr id="0" name=""/>
        <dsp:cNvSpPr/>
      </dsp:nvSpPr>
      <dsp:spPr>
        <a:xfrm>
          <a:off x="4323646" y="414860"/>
          <a:ext cx="1894954" cy="614879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>
              <a:solidFill>
                <a:schemeClr val="tx1"/>
              </a:solidFill>
              <a:latin typeface="Centaur" pitchFamily="18" charset="0"/>
            </a:rPr>
            <a:t>~5 km</a:t>
          </a:r>
        </a:p>
      </dsp:txBody>
      <dsp:txXfrm>
        <a:off x="4323646" y="414860"/>
        <a:ext cx="1894954" cy="614879"/>
      </dsp:txXfrm>
    </dsp:sp>
    <dsp:sp modelId="{19725802-D04F-4A93-B318-460D88CD55FD}">
      <dsp:nvSpPr>
        <dsp:cNvPr id="0" name=""/>
        <dsp:cNvSpPr/>
      </dsp:nvSpPr>
      <dsp:spPr>
        <a:xfrm>
          <a:off x="6483894" y="11659"/>
          <a:ext cx="1894954" cy="403200"/>
        </a:xfrm>
        <a:prstGeom prst="rect">
          <a:avLst/>
        </a:prstGeom>
        <a:solidFill>
          <a:schemeClr val="bg1">
            <a:lumMod val="75000"/>
          </a:schemeClr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tx1"/>
              </a:solidFill>
              <a:latin typeface="Centaur" pitchFamily="18" charset="0"/>
            </a:rPr>
            <a:t>30 segundos</a:t>
          </a:r>
        </a:p>
      </dsp:txBody>
      <dsp:txXfrm>
        <a:off x="6483894" y="11659"/>
        <a:ext cx="1894954" cy="403200"/>
      </dsp:txXfrm>
    </dsp:sp>
    <dsp:sp modelId="{4C202734-5851-4BC2-BAC9-CC84F78BABC1}">
      <dsp:nvSpPr>
        <dsp:cNvPr id="0" name=""/>
        <dsp:cNvSpPr/>
      </dsp:nvSpPr>
      <dsp:spPr>
        <a:xfrm>
          <a:off x="6483894" y="414860"/>
          <a:ext cx="1894954" cy="614879"/>
        </a:xfrm>
        <a:prstGeom prst="rect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bg1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600" kern="1200" dirty="0">
              <a:solidFill>
                <a:schemeClr val="tx1"/>
              </a:solidFill>
              <a:latin typeface="Centaur" pitchFamily="18" charset="0"/>
            </a:rPr>
            <a:t>~ 1km</a:t>
          </a:r>
        </a:p>
      </dsp:txBody>
      <dsp:txXfrm>
        <a:off x="6483894" y="414860"/>
        <a:ext cx="1894954" cy="614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820630-3DC7-44B3-A530-464CDF66F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F4F105-299A-45E5-B2D2-73098E1358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AAF094-0499-4E35-A88C-077EA1DBE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9250B-E10F-43F6-AC1C-6C70627CBEB8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333E11-2B7E-44FB-B356-1DBAE8EE1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068D51-AF8C-40C4-A077-AAF01129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A5B2-7B18-49B2-BB25-26082D1BD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6084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47BAD-2A58-4EB4-AF5F-439E142B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DD39736-FB0E-41F6-AE7E-EE4190291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E4258F-95F2-414C-8DFB-1B72500F5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9250B-E10F-43F6-AC1C-6C70627CBEB8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C9E9F0-2E74-4E58-A6D1-EC28057B5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6A970B-174C-479B-B599-E7549394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A5B2-7B18-49B2-BB25-26082D1BD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4304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8FAB914-9D3D-4320-801C-6AD9E6FDDC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1DCD798-6831-496C-8254-602B4CDB7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FB3DBF-3E79-475E-90C1-95633A31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9250B-E10F-43F6-AC1C-6C70627CBEB8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59F2C0-D0EE-4729-A490-289E55991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E1AF8C-7153-4045-97D2-8E10A313B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A5B2-7B18-49B2-BB25-26082D1BD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0558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68332D-B584-42D6-891A-D004340B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FC3084-6000-4E3B-B950-F8D5DEC1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A7B168-DADE-41B4-A784-8FC38A1AE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9250B-E10F-43F6-AC1C-6C70627CBEB8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D10201-11E6-45FD-B168-F03452105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42635A-A21F-4B06-B751-C1C574661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A5B2-7B18-49B2-BB25-26082D1BD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362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AD64E-C8B5-447E-8CBE-EEE5F647D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57E41F-089C-4536-A607-6C2A976C3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87D2D2-F2F9-4FE0-90ED-80D5A6229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9250B-E10F-43F6-AC1C-6C70627CBEB8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0883E5-5523-40A1-8302-BD1B22CC3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B21159B-FB58-4D3E-9F9F-43BE41AC3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A5B2-7B18-49B2-BB25-26082D1BD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963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E32B4-35A5-4E54-9B43-DD00F439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8C4C05-3A8D-4056-A3B9-9A41FCBFA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8D1F22-5223-438B-B540-371972FE3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D958A9-7FBD-42EC-A425-EEC4DB121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9250B-E10F-43F6-AC1C-6C70627CBEB8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4198CB-FAED-498D-A37F-182BD2872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FF1668-059D-4FB7-9544-6422FE1B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A5B2-7B18-49B2-BB25-26082D1BD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986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C813D7-1B47-44C4-8726-218859BF7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760E0D-31A7-4B7F-9E08-32DBCC867B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7CF7B86-65F2-4886-8228-A088B7AAE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735749E-31C3-4F0D-955E-BE91BD6BA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C14C36-7768-49D9-9637-D5EEFF7C4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413C801-20A1-4A90-BE28-564895F10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9250B-E10F-43F6-AC1C-6C70627CBEB8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567ECC2-9092-464E-B820-0D2B8B06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23871E7-D7F8-425F-B33D-3F317455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A5B2-7B18-49B2-BB25-26082D1BD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824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DD8AB-34D3-4F49-901D-F8A78260B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6D721C5-D70B-4793-97CD-6D22F022C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9250B-E10F-43F6-AC1C-6C70627CBEB8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70BF3F8-54CB-44EB-A2C9-3E8EF437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31BAE9A-E39E-42B9-8F5F-77A77CBC1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A5B2-7B18-49B2-BB25-26082D1BD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07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155904D-13FB-4D8B-9F6B-5167BF505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9250B-E10F-43F6-AC1C-6C70627CBEB8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8B1438E-E073-4876-A38F-198D6E5BA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EF9D960-9CC9-4384-93C7-86D20C52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A5B2-7B18-49B2-BB25-26082D1BD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63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7E5C5-DB4E-4A12-BFD8-76787BCC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5BA2A9-0F58-4D38-9442-20D1F1A4D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E417CCC-25F2-43D2-9F32-1ABF9C226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3F435D-376F-4D3C-A098-AAEE1EC1A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9250B-E10F-43F6-AC1C-6C70627CBEB8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6EC4EBB-0927-4EBD-9791-54FA3AB64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14067D-B1E9-4441-9262-5C73257C4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A5B2-7B18-49B2-BB25-26082D1BD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4050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B5164-E051-45C1-982E-175F45D99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6D64DD7-C24A-4001-A88C-1EE66307A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CA3F2B3-2D9C-4F20-ADA5-74BB49747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4A30AE2-1750-442E-B02C-8921F84DA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9250B-E10F-43F6-AC1C-6C70627CBEB8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E86EAF-59F0-4F1B-8D06-D66C3BA8F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471B8F-5A49-413E-9107-57FDA125F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AA5B2-7B18-49B2-BB25-26082D1BD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509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78715F0-4FE2-4744-82ED-5EFBCF39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4EB17A-3ED8-42BC-9DE0-41E0042B2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440E32-EE4B-4D83-B97D-30C72A0F4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9250B-E10F-43F6-AC1C-6C70627CBEB8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DDD422-D0DB-41D5-ACEB-4683E3C06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878396-5821-4C2E-879C-BC62D5E5F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AA5B2-7B18-49B2-BB25-26082D1BDBA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799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pi.inpe.br/Ambdata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globalforestwatch.org/map/3/15.00/27.00/ALL/grayscale/none?tab=analysis-tab&amp;dont_analyze=tru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smurao/nichetoolbox" TargetMode="External"/><Relationship Id="rId2" Type="http://schemas.openxmlformats.org/officeDocument/2006/relationships/hyperlink" Target="https://edisciplinas.usp.br/pluginfile.php/2996937/mod_resource/content/1/Tutorial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plink.cria.org.br/" TargetMode="External"/><Relationship Id="rId2" Type="http://schemas.openxmlformats.org/officeDocument/2006/relationships/hyperlink" Target="https://www.gbif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orldclim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worldclim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gi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hyperlink" Target="http://www.worldclim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4C55458-2B89-4E4C-8587-41003D573102}"/>
              </a:ext>
            </a:extLst>
          </p:cNvPr>
          <p:cNvSpPr/>
          <p:nvPr/>
        </p:nvSpPr>
        <p:spPr>
          <a:xfrm>
            <a:off x="0" y="993913"/>
            <a:ext cx="12192000" cy="3085203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840F89E2-36E9-4452-8270-91EA3548D5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271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Modelagem de nicho ecológico e distribuição de espécies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4A6D9ED8-97C0-4F87-8F28-E2C8D2041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37901"/>
            <a:ext cx="11800239" cy="1123622"/>
          </a:xfrm>
        </p:spPr>
        <p:txBody>
          <a:bodyPr>
            <a:normAutofit/>
          </a:bodyPr>
          <a:lstStyle/>
          <a:p>
            <a:r>
              <a:rPr lang="pt-BR" b="1" dirty="0"/>
              <a:t>Marília Melo Favalesso</a:t>
            </a:r>
          </a:p>
          <a:p>
            <a:r>
              <a:rPr lang="pt-BR" dirty="0"/>
              <a:t>Laboratório de Investigações Biológicas (LINBIO)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B922523-64E5-4A39-BBC2-A1A6F6F197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18" descr="Resultado de imagem para sasquatch">
            <a:extLst>
              <a:ext uri="{FF2B5EF4-FFF2-40B4-BE49-F238E27FC236}">
                <a16:creationId xmlns:a16="http://schemas.microsoft.com/office/drawing/2014/main" id="{AB8E5411-6A81-4D45-AA40-683FA02E9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33" y="90913"/>
            <a:ext cx="1781150" cy="228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conicet.gov.ar/wp-content/themes/conicet2015Responsive/images/header/logoC.png">
            <a:extLst>
              <a:ext uri="{FF2B5EF4-FFF2-40B4-BE49-F238E27FC236}">
                <a16:creationId xmlns:a16="http://schemas.microsoft.com/office/drawing/2014/main" id="{2637FBBF-9B63-4B0D-84C2-3C324B7C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256" y="5610404"/>
            <a:ext cx="1523741" cy="9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Logo Unioeste">
            <a:extLst>
              <a:ext uri="{FF2B5EF4-FFF2-40B4-BE49-F238E27FC236}">
                <a16:creationId xmlns:a16="http://schemas.microsoft.com/office/drawing/2014/main" id="{93E254EE-B8F1-421D-88B3-52EB91364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04" y="5610402"/>
            <a:ext cx="2517057" cy="9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logo_conservacao_e_manejo.jpg">
            <a:extLst>
              <a:ext uri="{FF2B5EF4-FFF2-40B4-BE49-F238E27FC236}">
                <a16:creationId xmlns:a16="http://schemas.microsoft.com/office/drawing/2014/main" id="{82C4952F-E663-4A57-B3F2-3BC8433AE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32" y="5610403"/>
            <a:ext cx="2385298" cy="9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22AFC3E-E7BC-43C8-A89A-9C1714D6C5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813" y="5613506"/>
            <a:ext cx="1988894" cy="102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10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9D8F003-3D6C-4968-91C3-B8BBB96D8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28" y="2236770"/>
            <a:ext cx="5405160" cy="393486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15DBF5A-82C9-4DCB-BDEC-0B7C626F1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104" y="2236770"/>
            <a:ext cx="4220512" cy="3934860"/>
          </a:xfrm>
          <a:prstGeom prst="rect">
            <a:avLst/>
          </a:prstGeom>
        </p:spPr>
      </p:pic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B9F8106D-1975-4831-82B5-6CA53A4C1AE5}"/>
              </a:ext>
            </a:extLst>
          </p:cNvPr>
          <p:cNvSpPr txBox="1">
            <a:spLocks/>
          </p:cNvSpPr>
          <p:nvPr/>
        </p:nvSpPr>
        <p:spPr>
          <a:xfrm>
            <a:off x="856628" y="1544482"/>
            <a:ext cx="10515600" cy="69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AMBDATA - </a:t>
            </a:r>
            <a:r>
              <a:rPr lang="pt-BR" dirty="0">
                <a:latin typeface="Centaur" panose="02030504050205020304" pitchFamily="18" charset="0"/>
                <a:hlinkClick r:id="rId4"/>
              </a:rPr>
              <a:t>http://www.dpi.inpe.br/Ambdata/</a:t>
            </a:r>
            <a:r>
              <a:rPr lang="pt-BR" dirty="0">
                <a:latin typeface="Centaur" panose="02030504050205020304" pitchFamily="18" charset="0"/>
              </a:rPr>
              <a:t> </a:t>
            </a:r>
            <a:r>
              <a:rPr lang="pt-BR" dirty="0"/>
              <a:t> </a:t>
            </a:r>
            <a:endParaRPr lang="pt-BR" dirty="0">
              <a:latin typeface="Centaur" panose="020305040502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F2F08E2E-2D4E-4FBF-8552-7AB58976A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Bancos de dados para variáveis ambientais contínuas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4123EA9-0720-4B6D-882F-A5872F6634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0540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9077E8F-6D54-4C77-B871-CC8D32DE0895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11854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GLOBAL FOREST WATCH </a:t>
            </a:r>
            <a:r>
              <a:rPr lang="pt-BR" dirty="0">
                <a:latin typeface="Centaur" panose="02030504050205020304" pitchFamily="18" charset="0"/>
                <a:hlinkClick r:id="rId2"/>
              </a:rPr>
              <a:t>http://www.globalforestwatch.org/map/3/15.00/27.00/ALL/grayscale/none?tab=analysis-tab&amp;dont_analyze=true</a:t>
            </a:r>
            <a:r>
              <a:rPr lang="pt-BR" dirty="0">
                <a:latin typeface="Centaur" panose="02030504050205020304" pitchFamily="18" charset="0"/>
              </a:rPr>
              <a:t> </a:t>
            </a:r>
          </a:p>
          <a:p>
            <a:endParaRPr lang="pt-BR" dirty="0">
              <a:latin typeface="Centaur" panose="020305040502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E270158-CEA8-465F-A4B1-950DEAFC9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Bancos de dados para variáveis ambientais contínuas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32DA57C-3640-4F69-82CD-CA3CFD65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313" y="2876154"/>
            <a:ext cx="8375374" cy="3927297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2A8C0AB-DFC2-4472-9F4B-822C7BCDEB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376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B7368-9177-45F6-B7A9-4EB12D02F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Quais variáveis ambientais utilizar?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7D9E5B-B941-44D2-B4AF-31CA001BD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Todas! (não faz seleção de variáveis especificas) </a:t>
            </a:r>
          </a:p>
          <a:p>
            <a:r>
              <a:rPr lang="pt-BR" dirty="0"/>
              <a:t>Seleção biológicas (o que está relacionado diretamente a espécie)</a:t>
            </a:r>
          </a:p>
          <a:p>
            <a:r>
              <a:rPr lang="pt-BR" dirty="0"/>
              <a:t>Seleção estatística (operacional)</a:t>
            </a:r>
          </a:p>
          <a:p>
            <a:pPr>
              <a:buFontTx/>
              <a:buChar char="-"/>
            </a:pPr>
            <a:r>
              <a:rPr lang="pt-BR" dirty="0"/>
              <a:t>Correlação </a:t>
            </a:r>
          </a:p>
          <a:p>
            <a:pPr>
              <a:buFontTx/>
              <a:buChar char="-"/>
            </a:pPr>
            <a:r>
              <a:rPr lang="pt-BR" dirty="0"/>
              <a:t>Correlação com cluster </a:t>
            </a:r>
          </a:p>
          <a:p>
            <a:pPr>
              <a:buFontTx/>
              <a:buChar char="-"/>
            </a:pPr>
            <a:r>
              <a:rPr lang="pt-BR" dirty="0"/>
              <a:t>Análise de componentes principais (PCA)</a:t>
            </a:r>
          </a:p>
          <a:p>
            <a:pPr>
              <a:buFontTx/>
              <a:buChar char="-"/>
            </a:pPr>
            <a:r>
              <a:rPr lang="pt-BR" dirty="0"/>
              <a:t>Análise Fatorial (FA)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4C0729A-6141-440F-916D-92E16DFCED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1876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3537234-0349-4BDA-B56F-8C2488FB1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Quais variáveis ambientais utilizar?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29D633F-A13F-47B3-8635-5A5177D25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/>
              <a:t>Todas! (não faz seleção de variáveis especificas) </a:t>
            </a:r>
          </a:p>
          <a:p>
            <a:r>
              <a:rPr lang="pt-BR" dirty="0">
                <a:highlight>
                  <a:srgbClr val="FFFF00"/>
                </a:highlight>
              </a:rPr>
              <a:t>Seleção biológicas (o que está relacionado diretamente a espécie)</a:t>
            </a:r>
          </a:p>
          <a:p>
            <a:r>
              <a:rPr lang="pt-BR" dirty="0"/>
              <a:t>Seleção estatística (operacional)</a:t>
            </a:r>
          </a:p>
          <a:p>
            <a:pPr>
              <a:buFontTx/>
              <a:buChar char="-"/>
            </a:pPr>
            <a:r>
              <a:rPr lang="pt-BR" dirty="0"/>
              <a:t>Correlação </a:t>
            </a:r>
          </a:p>
          <a:p>
            <a:pPr>
              <a:buFontTx/>
              <a:buChar char="-"/>
            </a:pPr>
            <a:r>
              <a:rPr lang="pt-BR" dirty="0"/>
              <a:t>Correlação com cluster </a:t>
            </a:r>
          </a:p>
          <a:p>
            <a:pPr>
              <a:buFontTx/>
              <a:buChar char="-"/>
            </a:pPr>
            <a:r>
              <a:rPr lang="pt-BR" dirty="0"/>
              <a:t>Análise de componentes principais (PCA)</a:t>
            </a:r>
          </a:p>
          <a:p>
            <a:pPr>
              <a:buFontTx/>
              <a:buChar char="-"/>
            </a:pPr>
            <a:r>
              <a:rPr lang="pt-BR" dirty="0"/>
              <a:t>Análise Fatorial (FA)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A05A2DE-9B7C-424F-B44E-6CFCE8715B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1537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AEEDAC2-5489-4D36-A44F-074B2D48D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Quais variáveis ambientais utilizar?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4648469D-1646-4E7D-8FC8-12A490FB9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/>
              <a:t>Todas! (não faz seleção de variáveis especificas) </a:t>
            </a:r>
          </a:p>
          <a:p>
            <a:r>
              <a:rPr lang="pt-BR" dirty="0"/>
              <a:t>Seleção biológicas (o que está relacionado diretamente a espécie)</a:t>
            </a:r>
          </a:p>
          <a:p>
            <a:r>
              <a:rPr lang="pt-BR" dirty="0">
                <a:highlight>
                  <a:srgbClr val="FFFF00"/>
                </a:highlight>
              </a:rPr>
              <a:t>Seleção estatística (operacional):</a:t>
            </a:r>
          </a:p>
          <a:p>
            <a:pPr>
              <a:buFontTx/>
              <a:buChar char="-"/>
            </a:pPr>
            <a:r>
              <a:rPr lang="pt-BR" b="1" dirty="0"/>
              <a:t>Correlação</a:t>
            </a:r>
            <a:r>
              <a:rPr lang="pt-BR" dirty="0"/>
              <a:t> (variáveis colineares são excluídas)</a:t>
            </a:r>
          </a:p>
          <a:p>
            <a:pPr>
              <a:buFontTx/>
              <a:buChar char="-"/>
            </a:pPr>
            <a:r>
              <a:rPr lang="pt-BR" b="1" dirty="0"/>
              <a:t>Correlação com cluster </a:t>
            </a:r>
            <a:r>
              <a:rPr lang="pt-BR" dirty="0"/>
              <a:t>(seleciona variável por grupo)</a:t>
            </a:r>
          </a:p>
          <a:p>
            <a:pPr>
              <a:buFontTx/>
              <a:buChar char="-"/>
            </a:pPr>
            <a:r>
              <a:rPr lang="pt-BR" b="1" dirty="0"/>
              <a:t>Análise de componentes principais </a:t>
            </a:r>
            <a:r>
              <a:rPr lang="pt-BR" dirty="0"/>
              <a:t>(PCA) (seleciona variável por PC ou usa os </a:t>
            </a:r>
            <a:r>
              <a:rPr lang="pt-BR" dirty="0" err="1"/>
              <a:t>PC’s</a:t>
            </a:r>
            <a:r>
              <a:rPr lang="pt-BR" dirty="0"/>
              <a:t> na modelagem)</a:t>
            </a:r>
          </a:p>
          <a:p>
            <a:pPr>
              <a:buFontTx/>
              <a:buChar char="-"/>
            </a:pPr>
            <a:r>
              <a:rPr lang="pt-BR" b="1" dirty="0"/>
              <a:t>Análise Fatorial </a:t>
            </a:r>
            <a:r>
              <a:rPr lang="pt-BR" dirty="0"/>
              <a:t>(FA) (seleciona variável por fator)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C829CB-B5BB-45B5-B4F1-77507A4138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139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6A60020-87D6-4D25-BE93-F01D39E2A9A1}"/>
              </a:ext>
            </a:extLst>
          </p:cNvPr>
          <p:cNvSpPr/>
          <p:nvPr/>
        </p:nvSpPr>
        <p:spPr>
          <a:xfrm>
            <a:off x="0" y="0"/>
            <a:ext cx="12192000" cy="20805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Vamos para o Software!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84A1E4A-6D98-41A9-839A-FF18B60A2A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BEF69BB-E7F4-494F-AC6B-24CD122055E4}"/>
              </a:ext>
            </a:extLst>
          </p:cNvPr>
          <p:cNvSpPr txBox="1"/>
          <p:nvPr/>
        </p:nvSpPr>
        <p:spPr>
          <a:xfrm>
            <a:off x="636105" y="2504661"/>
            <a:ext cx="105487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Instalar:</a:t>
            </a:r>
          </a:p>
          <a:p>
            <a:r>
              <a:rPr lang="pt-BR" dirty="0"/>
              <a:t>1 – Software R e </a:t>
            </a:r>
            <a:r>
              <a:rPr lang="pt-BR" dirty="0" err="1"/>
              <a:t>Rstudio</a:t>
            </a:r>
            <a:r>
              <a:rPr lang="pt-BR" dirty="0"/>
              <a:t> &lt;</a:t>
            </a:r>
            <a:r>
              <a:rPr lang="pt-BR" dirty="0">
                <a:hlinkClick r:id="rId2"/>
              </a:rPr>
              <a:t>https://edisciplinas.usp.br/pluginfile.php/2996937/mod_resource/content/1/Tutorial.pdf</a:t>
            </a:r>
            <a:r>
              <a:rPr lang="pt-BR" dirty="0"/>
              <a:t>&gt;</a:t>
            </a:r>
          </a:p>
          <a:p>
            <a:endParaRPr lang="pt-BR" dirty="0"/>
          </a:p>
          <a:p>
            <a:r>
              <a:rPr lang="pt-BR" dirty="0"/>
              <a:t>2 – Pacote do </a:t>
            </a:r>
            <a:r>
              <a:rPr lang="pt-BR" dirty="0" err="1"/>
              <a:t>NicheToolBox</a:t>
            </a:r>
            <a:endParaRPr lang="pt-BR" dirty="0"/>
          </a:p>
          <a:p>
            <a:r>
              <a:rPr lang="pt-BR" dirty="0"/>
              <a:t>&lt;</a:t>
            </a:r>
            <a:r>
              <a:rPr lang="pt-BR" dirty="0">
                <a:hlinkClick r:id="rId3"/>
              </a:rPr>
              <a:t>https://github.com/luismurao/</a:t>
            </a:r>
            <a:r>
              <a:rPr lang="pt-BR" dirty="0" err="1">
                <a:hlinkClick r:id="rId3"/>
              </a:rPr>
              <a:t>nichetoolbox</a:t>
            </a:r>
            <a:r>
              <a:rPr lang="pt-BR" dirty="0"/>
              <a:t>&gt;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C39AE5F-FAA2-4E15-9A18-B6DB6500E9E8}"/>
              </a:ext>
            </a:extLst>
          </p:cNvPr>
          <p:cNvSpPr/>
          <p:nvPr/>
        </p:nvSpPr>
        <p:spPr>
          <a:xfrm>
            <a:off x="3518453" y="4802043"/>
            <a:ext cx="4784034" cy="9659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/>
              <a:t>Preste atenção no tutorial do GITHUB, caso apresente problemas na instalação, avisar!</a:t>
            </a:r>
          </a:p>
        </p:txBody>
      </p:sp>
    </p:spTree>
    <p:extLst>
      <p:ext uri="{BB962C8B-B14F-4D97-AF65-F5344CB8AC3E}">
        <p14:creationId xmlns:p14="http://schemas.microsoft.com/office/powerpoint/2010/main" val="2194082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DB4E85B-1DAA-494B-B554-6FAB85BBB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44" y="0"/>
            <a:ext cx="10515600" cy="1325563"/>
          </a:xfrm>
        </p:spPr>
        <p:txBody>
          <a:bodyPr/>
          <a:lstStyle/>
          <a:p>
            <a:r>
              <a:rPr lang="pt-BR" b="1" dirty="0" err="1">
                <a:solidFill>
                  <a:schemeClr val="accent2"/>
                </a:solidFill>
              </a:rPr>
              <a:t>Again</a:t>
            </a:r>
            <a:r>
              <a:rPr lang="pt-BR" b="1" dirty="0">
                <a:solidFill>
                  <a:schemeClr val="accent2"/>
                </a:solidFill>
              </a:rPr>
              <a:t>!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D3E4F8F9-2C24-49A6-ADEF-21D539B1F1FE}"/>
              </a:ext>
            </a:extLst>
          </p:cNvPr>
          <p:cNvCxnSpPr>
            <a:cxnSpLocks/>
          </p:cNvCxnSpPr>
          <p:nvPr/>
        </p:nvCxnSpPr>
        <p:spPr>
          <a:xfrm>
            <a:off x="804944" y="1270861"/>
            <a:ext cx="0" cy="54100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B6BD76CF-8654-447C-A689-435442C64CE1}"/>
              </a:ext>
            </a:extLst>
          </p:cNvPr>
          <p:cNvSpPr txBox="1"/>
          <p:nvPr/>
        </p:nvSpPr>
        <p:spPr>
          <a:xfrm rot="16200000">
            <a:off x="-409647" y="5350891"/>
            <a:ext cx="1762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ESPAÇO GEOGRÁFICO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CDFA18D-6019-40E0-99FF-958AE1A60287}"/>
              </a:ext>
            </a:extLst>
          </p:cNvPr>
          <p:cNvSpPr txBox="1"/>
          <p:nvPr/>
        </p:nvSpPr>
        <p:spPr>
          <a:xfrm rot="16200000">
            <a:off x="-483385" y="2260383"/>
            <a:ext cx="1909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VARIÁVEIS ECOLÓGICAS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DB317CA8-F700-41E3-80A6-48E95DF056A7}"/>
              </a:ext>
            </a:extLst>
          </p:cNvPr>
          <p:cNvCxnSpPr/>
          <p:nvPr/>
        </p:nvCxnSpPr>
        <p:spPr>
          <a:xfrm>
            <a:off x="804944" y="3859078"/>
            <a:ext cx="95789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E5C2A87-CFEC-4627-8A5A-BAE09ABEFA8B}"/>
              </a:ext>
            </a:extLst>
          </p:cNvPr>
          <p:cNvGrpSpPr/>
          <p:nvPr/>
        </p:nvGrpSpPr>
        <p:grpSpPr>
          <a:xfrm>
            <a:off x="1812471" y="4107247"/>
            <a:ext cx="2022158" cy="2278607"/>
            <a:chOff x="1447899" y="3260090"/>
            <a:chExt cx="2916454" cy="3597910"/>
          </a:xfrm>
        </p:grpSpPr>
        <p:pic>
          <p:nvPicPr>
            <p:cNvPr id="10" name="Picture 12" descr="Resultado de imagem para mapa do brasil">
              <a:extLst>
                <a:ext uri="{FF2B5EF4-FFF2-40B4-BE49-F238E27FC236}">
                  <a16:creationId xmlns:a16="http://schemas.microsoft.com/office/drawing/2014/main" id="{08D9D6C5-2023-4D79-8C75-B463A7CA29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991" y="3582826"/>
              <a:ext cx="2716188" cy="2544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86FEB1A7-B65F-4DFB-AB5C-426657A39531}"/>
                </a:ext>
              </a:extLst>
            </p:cNvPr>
            <p:cNvGrpSpPr/>
            <p:nvPr/>
          </p:nvGrpSpPr>
          <p:grpSpPr>
            <a:xfrm>
              <a:off x="1447899" y="3497952"/>
              <a:ext cx="2916454" cy="2704121"/>
              <a:chOff x="4357542" y="3590662"/>
              <a:chExt cx="2916454" cy="2704121"/>
            </a:xfrm>
          </p:grpSpPr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73823DE9-4216-4AC7-8FD0-F2D5CF16523C}"/>
                  </a:ext>
                </a:extLst>
              </p:cNvPr>
              <p:cNvSpPr/>
              <p:nvPr/>
            </p:nvSpPr>
            <p:spPr>
              <a:xfrm>
                <a:off x="4359965" y="3590662"/>
                <a:ext cx="2911609" cy="270412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F32A3B66-4A45-43E3-B9CF-9D91D071499B}"/>
                  </a:ext>
                </a:extLst>
              </p:cNvPr>
              <p:cNvSpPr/>
              <p:nvPr/>
            </p:nvSpPr>
            <p:spPr>
              <a:xfrm>
                <a:off x="4359966" y="3590662"/>
                <a:ext cx="431782" cy="270412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71EF4152-A508-44D7-A5C6-08F9B53F1F42}"/>
                  </a:ext>
                </a:extLst>
              </p:cNvPr>
              <p:cNvSpPr/>
              <p:nvPr/>
            </p:nvSpPr>
            <p:spPr>
              <a:xfrm>
                <a:off x="4791747" y="3590662"/>
                <a:ext cx="405277" cy="269783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F690CED0-F71E-4C33-8B5B-496B60D90C59}"/>
                  </a:ext>
                </a:extLst>
              </p:cNvPr>
              <p:cNvSpPr/>
              <p:nvPr/>
            </p:nvSpPr>
            <p:spPr>
              <a:xfrm>
                <a:off x="5197024" y="3590662"/>
                <a:ext cx="405277" cy="270412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C15A62F7-0742-467C-B0FF-AEABAB0C6CA2}"/>
                  </a:ext>
                </a:extLst>
              </p:cNvPr>
              <p:cNvSpPr/>
              <p:nvPr/>
            </p:nvSpPr>
            <p:spPr>
              <a:xfrm>
                <a:off x="5602301" y="3590663"/>
                <a:ext cx="405277" cy="269783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A0809C49-D6D6-44C1-8EA8-C143B32537C8}"/>
                  </a:ext>
                </a:extLst>
              </p:cNvPr>
              <p:cNvSpPr/>
              <p:nvPr/>
            </p:nvSpPr>
            <p:spPr>
              <a:xfrm>
                <a:off x="6007578" y="3590662"/>
                <a:ext cx="405277" cy="269783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CA303FA1-E44F-47ED-A01B-F52313DFAB37}"/>
                  </a:ext>
                </a:extLst>
              </p:cNvPr>
              <p:cNvSpPr/>
              <p:nvPr/>
            </p:nvSpPr>
            <p:spPr>
              <a:xfrm>
                <a:off x="6411743" y="3590662"/>
                <a:ext cx="405277" cy="269783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D12EA4AC-EAB9-4212-A315-93B94E5359BE}"/>
                  </a:ext>
                </a:extLst>
              </p:cNvPr>
              <p:cNvSpPr/>
              <p:nvPr/>
            </p:nvSpPr>
            <p:spPr>
              <a:xfrm rot="16200000">
                <a:off x="5599880" y="2367200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43861B85-0A4B-4E84-9415-4D83E052DE15}"/>
                  </a:ext>
                </a:extLst>
              </p:cNvPr>
              <p:cNvSpPr/>
              <p:nvPr/>
            </p:nvSpPr>
            <p:spPr>
              <a:xfrm rot="16200000">
                <a:off x="5602300" y="2798982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A312BEA0-C4D4-4D80-9DBC-B0D565307F8B}"/>
                  </a:ext>
                </a:extLst>
              </p:cNvPr>
              <p:cNvSpPr/>
              <p:nvPr/>
            </p:nvSpPr>
            <p:spPr>
              <a:xfrm rot="16200000">
                <a:off x="5597457" y="3227542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9223ACB9-0923-431F-BC85-96320AEB119F}"/>
                  </a:ext>
                </a:extLst>
              </p:cNvPr>
              <p:cNvSpPr/>
              <p:nvPr/>
            </p:nvSpPr>
            <p:spPr>
              <a:xfrm rot="16200000">
                <a:off x="5602300" y="3659324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Retângulo 33">
                <a:extLst>
                  <a:ext uri="{FF2B5EF4-FFF2-40B4-BE49-F238E27FC236}">
                    <a16:creationId xmlns:a16="http://schemas.microsoft.com/office/drawing/2014/main" id="{453F22E1-E8BA-4012-97FE-5B5774E1F1DE}"/>
                  </a:ext>
                </a:extLst>
              </p:cNvPr>
              <p:cNvSpPr/>
              <p:nvPr/>
            </p:nvSpPr>
            <p:spPr>
              <a:xfrm rot="16200000">
                <a:off x="5597457" y="4091084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Retângulo 34">
                <a:extLst>
                  <a:ext uri="{FF2B5EF4-FFF2-40B4-BE49-F238E27FC236}">
                    <a16:creationId xmlns:a16="http://schemas.microsoft.com/office/drawing/2014/main" id="{ED784F1E-DCEB-4A40-AF83-29416F2FA7AC}"/>
                  </a:ext>
                </a:extLst>
              </p:cNvPr>
              <p:cNvSpPr/>
              <p:nvPr/>
            </p:nvSpPr>
            <p:spPr>
              <a:xfrm rot="16200000">
                <a:off x="5550481" y="4569822"/>
                <a:ext cx="525738" cy="291160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CDBA3723-B130-47E7-9AA0-E2A912110E73}"/>
                </a:ext>
              </a:extLst>
            </p:cNvPr>
            <p:cNvGrpSpPr/>
            <p:nvPr/>
          </p:nvGrpSpPr>
          <p:grpSpPr>
            <a:xfrm>
              <a:off x="2505741" y="4107345"/>
              <a:ext cx="804550" cy="1510887"/>
              <a:chOff x="5354130" y="4198129"/>
              <a:chExt cx="804550" cy="1512813"/>
            </a:xfrm>
          </p:grpSpPr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658FC879-B491-446F-B299-4665DDE24483}"/>
                  </a:ext>
                </a:extLst>
              </p:cNvPr>
              <p:cNvSpPr/>
              <p:nvPr/>
            </p:nvSpPr>
            <p:spPr>
              <a:xfrm>
                <a:off x="5842580" y="5612405"/>
                <a:ext cx="81754" cy="985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07D6D707-069D-4C7E-B52C-ADA758EDF4CC}"/>
                  </a:ext>
                </a:extLst>
              </p:cNvPr>
              <p:cNvSpPr/>
              <p:nvPr/>
            </p:nvSpPr>
            <p:spPr>
              <a:xfrm>
                <a:off x="6076926" y="5442068"/>
                <a:ext cx="81754" cy="985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A050AAAA-24EA-4193-B094-A0C759C9F47A}"/>
                  </a:ext>
                </a:extLst>
              </p:cNvPr>
              <p:cNvSpPr/>
              <p:nvPr/>
            </p:nvSpPr>
            <p:spPr>
              <a:xfrm>
                <a:off x="5713638" y="5392799"/>
                <a:ext cx="81754" cy="985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>
                <a:extLst>
                  <a:ext uri="{FF2B5EF4-FFF2-40B4-BE49-F238E27FC236}">
                    <a16:creationId xmlns:a16="http://schemas.microsoft.com/office/drawing/2014/main" id="{8EE69D40-F597-4389-B1B0-51BB2DFF8C0B}"/>
                  </a:ext>
                </a:extLst>
              </p:cNvPr>
              <p:cNvSpPr/>
              <p:nvPr/>
            </p:nvSpPr>
            <p:spPr>
              <a:xfrm>
                <a:off x="5468269" y="4963693"/>
                <a:ext cx="81754" cy="985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697A54CC-F9F1-4AA4-8886-9B8213A91DE0}"/>
                  </a:ext>
                </a:extLst>
              </p:cNvPr>
              <p:cNvSpPr/>
              <p:nvPr/>
            </p:nvSpPr>
            <p:spPr>
              <a:xfrm>
                <a:off x="5354130" y="4483015"/>
                <a:ext cx="81754" cy="985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>
                <a:extLst>
                  <a:ext uri="{FF2B5EF4-FFF2-40B4-BE49-F238E27FC236}">
                    <a16:creationId xmlns:a16="http://schemas.microsoft.com/office/drawing/2014/main" id="{DD07DD87-6754-41D6-B5F7-46B98F0997B8}"/>
                  </a:ext>
                </a:extLst>
              </p:cNvPr>
              <p:cNvSpPr/>
              <p:nvPr/>
            </p:nvSpPr>
            <p:spPr>
              <a:xfrm>
                <a:off x="5375702" y="4198129"/>
                <a:ext cx="81754" cy="985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D85FFEB2-E568-4751-B734-2BB55F5E37D9}"/>
                  </a:ext>
                </a:extLst>
              </p:cNvPr>
              <p:cNvSpPr/>
              <p:nvPr/>
            </p:nvSpPr>
            <p:spPr>
              <a:xfrm>
                <a:off x="5767187" y="4257843"/>
                <a:ext cx="81754" cy="985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DC0AD4CB-C6B8-4BA1-B123-20E42A73D940}"/>
                </a:ext>
              </a:extLst>
            </p:cNvPr>
            <p:cNvSpPr/>
            <p:nvPr/>
          </p:nvSpPr>
          <p:spPr>
            <a:xfrm>
              <a:off x="1447899" y="3497952"/>
              <a:ext cx="2911612" cy="2714285"/>
            </a:xfrm>
            <a:prstGeom prst="rect">
              <a:avLst/>
            </a:prstGeom>
            <a:no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AutoShape 16" descr="Resultado de imagem para sasquatch">
              <a:extLst>
                <a:ext uri="{FF2B5EF4-FFF2-40B4-BE49-F238E27FC236}">
                  <a16:creationId xmlns:a16="http://schemas.microsoft.com/office/drawing/2014/main" id="{74D3FAE0-F2B1-4D07-96E0-5E1712B1C52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95211" y="326009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15" name="AutoShape 16" descr="Resultado de imagem para sasquatch">
              <a:extLst>
                <a:ext uri="{FF2B5EF4-FFF2-40B4-BE49-F238E27FC236}">
                  <a16:creationId xmlns:a16="http://schemas.microsoft.com/office/drawing/2014/main" id="{AF0A3C4C-E69A-4D18-9A7D-5050BC0CAC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22924" y="65532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3F9272D7-DE4B-49AB-8FF3-AAD89C2A3A14}"/>
              </a:ext>
            </a:extLst>
          </p:cNvPr>
          <p:cNvGrpSpPr/>
          <p:nvPr/>
        </p:nvGrpSpPr>
        <p:grpSpPr>
          <a:xfrm>
            <a:off x="5163545" y="4974546"/>
            <a:ext cx="1165272" cy="1085918"/>
            <a:chOff x="4740102" y="4305655"/>
            <a:chExt cx="2218895" cy="2362109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D041906D-A65F-449A-9C37-4356501177FE}"/>
                </a:ext>
              </a:extLst>
            </p:cNvPr>
            <p:cNvSpPr/>
            <p:nvPr/>
          </p:nvSpPr>
          <p:spPr>
            <a:xfrm rot="1252776">
              <a:off x="4740102" y="4305655"/>
              <a:ext cx="1824157" cy="154821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43D3A49C-3AC9-43D4-9CE3-04216D7B1D69}"/>
                </a:ext>
              </a:extLst>
            </p:cNvPr>
            <p:cNvSpPr/>
            <p:nvPr/>
          </p:nvSpPr>
          <p:spPr>
            <a:xfrm rot="1252776">
              <a:off x="4893528" y="4657136"/>
              <a:ext cx="1824157" cy="1548214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DBAA029C-0079-4C76-A083-4729F08B7780}"/>
                </a:ext>
              </a:extLst>
            </p:cNvPr>
            <p:cNvSpPr/>
            <p:nvPr/>
          </p:nvSpPr>
          <p:spPr>
            <a:xfrm rot="1252776">
              <a:off x="5134840" y="5119550"/>
              <a:ext cx="1824157" cy="154821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17B9B02-3681-4D31-9C3C-A8C7585759DA}"/>
              </a:ext>
            </a:extLst>
          </p:cNvPr>
          <p:cNvSpPr txBox="1"/>
          <p:nvPr/>
        </p:nvSpPr>
        <p:spPr>
          <a:xfrm>
            <a:off x="2317870" y="6029917"/>
            <a:ext cx="109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Espaço M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1E79902-0DF8-47CB-B689-11B33A1C9689}"/>
              </a:ext>
            </a:extLst>
          </p:cNvPr>
          <p:cNvSpPr txBox="1"/>
          <p:nvPr/>
        </p:nvSpPr>
        <p:spPr>
          <a:xfrm>
            <a:off x="5218575" y="4240241"/>
            <a:ext cx="100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Espaço E</a:t>
            </a:r>
          </a:p>
        </p:txBody>
      </p:sp>
      <p:sp>
        <p:nvSpPr>
          <p:cNvPr id="42" name="Sinal de Adição 41">
            <a:extLst>
              <a:ext uri="{FF2B5EF4-FFF2-40B4-BE49-F238E27FC236}">
                <a16:creationId xmlns:a16="http://schemas.microsoft.com/office/drawing/2014/main" id="{769DF94D-3318-41A2-BF4E-002677B8103E}"/>
              </a:ext>
            </a:extLst>
          </p:cNvPr>
          <p:cNvSpPr/>
          <p:nvPr/>
        </p:nvSpPr>
        <p:spPr>
          <a:xfrm>
            <a:off x="4167678" y="4903551"/>
            <a:ext cx="604157" cy="544283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Seta: para Cima 42">
            <a:extLst>
              <a:ext uri="{FF2B5EF4-FFF2-40B4-BE49-F238E27FC236}">
                <a16:creationId xmlns:a16="http://schemas.microsoft.com/office/drawing/2014/main" id="{50ACA27F-3B78-4680-920B-37AF61A1F4AB}"/>
              </a:ext>
            </a:extLst>
          </p:cNvPr>
          <p:cNvSpPr/>
          <p:nvPr/>
        </p:nvSpPr>
        <p:spPr>
          <a:xfrm>
            <a:off x="4167678" y="3426128"/>
            <a:ext cx="604157" cy="738163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2706C8D-3222-4B85-A196-D6F7B80638C3}"/>
              </a:ext>
            </a:extLst>
          </p:cNvPr>
          <p:cNvSpPr txBox="1"/>
          <p:nvPr/>
        </p:nvSpPr>
        <p:spPr>
          <a:xfrm>
            <a:off x="806072" y="2598823"/>
            <a:ext cx="3738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Modelagem matemática</a:t>
            </a:r>
          </a:p>
          <a:p>
            <a:pPr algn="ctr"/>
            <a:r>
              <a:rPr lang="pt-BR" dirty="0"/>
              <a:t>Regressão logística, distância, </a:t>
            </a:r>
            <a:r>
              <a:rPr lang="pt-BR" dirty="0" err="1"/>
              <a:t>bioclim</a:t>
            </a:r>
            <a:r>
              <a:rPr lang="pt-BR" dirty="0"/>
              <a:t>, MAXENT, </a:t>
            </a:r>
            <a:r>
              <a:rPr lang="pt-BR" dirty="0" err="1"/>
              <a:t>etc</a:t>
            </a:r>
            <a:endParaRPr lang="pt-BR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35D0B20D-DECF-4EA9-B898-3961DAD78A32}"/>
              </a:ext>
            </a:extLst>
          </p:cNvPr>
          <p:cNvSpPr txBox="1"/>
          <p:nvPr/>
        </p:nvSpPr>
        <p:spPr>
          <a:xfrm>
            <a:off x="8016593" y="2577873"/>
            <a:ext cx="2367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Projeta o modelo no espaço geográfico</a:t>
            </a:r>
          </a:p>
        </p:txBody>
      </p:sp>
      <p:sp>
        <p:nvSpPr>
          <p:cNvPr id="46" name="Seta: para Baixo 45">
            <a:extLst>
              <a:ext uri="{FF2B5EF4-FFF2-40B4-BE49-F238E27FC236}">
                <a16:creationId xmlns:a16="http://schemas.microsoft.com/office/drawing/2014/main" id="{A9C47508-A36A-4288-85AD-1DFF01AC401A}"/>
              </a:ext>
            </a:extLst>
          </p:cNvPr>
          <p:cNvSpPr/>
          <p:nvPr/>
        </p:nvSpPr>
        <p:spPr>
          <a:xfrm>
            <a:off x="8873656" y="3454221"/>
            <a:ext cx="653143" cy="789487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49918986-DA73-48B5-BC2A-F9EE07A554D1}"/>
              </a:ext>
            </a:extLst>
          </p:cNvPr>
          <p:cNvCxnSpPr>
            <a:cxnSpLocks/>
          </p:cNvCxnSpPr>
          <p:nvPr/>
        </p:nvCxnSpPr>
        <p:spPr>
          <a:xfrm>
            <a:off x="6476764" y="809937"/>
            <a:ext cx="0" cy="126182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>
            <a:extLst>
              <a:ext uri="{FF2B5EF4-FFF2-40B4-BE49-F238E27FC236}">
                <a16:creationId xmlns:a16="http://schemas.microsoft.com/office/drawing/2014/main" id="{2AB72E6C-BE3F-4DC5-B664-1CBD087653BD}"/>
              </a:ext>
            </a:extLst>
          </p:cNvPr>
          <p:cNvCxnSpPr>
            <a:cxnSpLocks/>
          </p:cNvCxnSpPr>
          <p:nvPr/>
        </p:nvCxnSpPr>
        <p:spPr>
          <a:xfrm flipH="1">
            <a:off x="5335231" y="2065584"/>
            <a:ext cx="1141534" cy="83939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A842FB73-2590-4B3A-A5A8-92081D80E913}"/>
              </a:ext>
            </a:extLst>
          </p:cNvPr>
          <p:cNvCxnSpPr>
            <a:cxnSpLocks/>
          </p:cNvCxnSpPr>
          <p:nvPr/>
        </p:nvCxnSpPr>
        <p:spPr>
          <a:xfrm>
            <a:off x="6476764" y="2071765"/>
            <a:ext cx="1360200" cy="72011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0" name="Retângulo 49">
            <a:extLst>
              <a:ext uri="{FF2B5EF4-FFF2-40B4-BE49-F238E27FC236}">
                <a16:creationId xmlns:a16="http://schemas.microsoft.com/office/drawing/2014/main" id="{88EABAF9-8AA2-495B-9E21-B564A95544EF}"/>
              </a:ext>
            </a:extLst>
          </p:cNvPr>
          <p:cNvSpPr/>
          <p:nvPr/>
        </p:nvSpPr>
        <p:spPr>
          <a:xfrm>
            <a:off x="6016323" y="1771248"/>
            <a:ext cx="247241" cy="2572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E2D5AEDA-6801-4FF7-839E-1B0E3754D3BE}"/>
              </a:ext>
            </a:extLst>
          </p:cNvPr>
          <p:cNvSpPr/>
          <p:nvPr/>
        </p:nvSpPr>
        <p:spPr>
          <a:xfrm>
            <a:off x="6656629" y="1622841"/>
            <a:ext cx="247241" cy="2572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7EBFE38C-DA58-42CD-8B6F-C28F4F3DC37E}"/>
              </a:ext>
            </a:extLst>
          </p:cNvPr>
          <p:cNvSpPr/>
          <p:nvPr/>
        </p:nvSpPr>
        <p:spPr>
          <a:xfrm>
            <a:off x="6105904" y="2157926"/>
            <a:ext cx="247241" cy="2572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E1ADACCB-E20D-4F7B-82CF-B0F34F414809}"/>
              </a:ext>
            </a:extLst>
          </p:cNvPr>
          <p:cNvSpPr/>
          <p:nvPr/>
        </p:nvSpPr>
        <p:spPr>
          <a:xfrm>
            <a:off x="6452321" y="2453342"/>
            <a:ext cx="247241" cy="2572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360FAB85-C887-453B-8062-F9BC5B0DD3E2}"/>
              </a:ext>
            </a:extLst>
          </p:cNvPr>
          <p:cNvSpPr/>
          <p:nvPr/>
        </p:nvSpPr>
        <p:spPr>
          <a:xfrm>
            <a:off x="6632067" y="2055969"/>
            <a:ext cx="247241" cy="2572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A980CEF5-AB6D-417D-9EF8-2BE22916123B}"/>
              </a:ext>
            </a:extLst>
          </p:cNvPr>
          <p:cNvSpPr/>
          <p:nvPr/>
        </p:nvSpPr>
        <p:spPr>
          <a:xfrm>
            <a:off x="6297460" y="1380954"/>
            <a:ext cx="247241" cy="2572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DB104547-17E7-4985-BF32-381EE0401E10}"/>
              </a:ext>
            </a:extLst>
          </p:cNvPr>
          <p:cNvSpPr/>
          <p:nvPr/>
        </p:nvSpPr>
        <p:spPr>
          <a:xfrm>
            <a:off x="5930896" y="1440602"/>
            <a:ext cx="247241" cy="2572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7" name="Imagem 56">
            <a:extLst>
              <a:ext uri="{FF2B5EF4-FFF2-40B4-BE49-F238E27FC236}">
                <a16:creationId xmlns:a16="http://schemas.microsoft.com/office/drawing/2014/main" id="{3CB55633-EEDB-405D-BBB3-76A846460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361" y="4402529"/>
            <a:ext cx="2275900" cy="2204499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58" name="Retângulo 57">
            <a:extLst>
              <a:ext uri="{FF2B5EF4-FFF2-40B4-BE49-F238E27FC236}">
                <a16:creationId xmlns:a16="http://schemas.microsoft.com/office/drawing/2014/main" id="{5CD6E588-E220-4C80-9AF2-0D13059D76DC}"/>
              </a:ext>
            </a:extLst>
          </p:cNvPr>
          <p:cNvSpPr/>
          <p:nvPr/>
        </p:nvSpPr>
        <p:spPr>
          <a:xfrm>
            <a:off x="4890052" y="4107247"/>
            <a:ext cx="1654649" cy="229200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677D2F20-7CA1-4150-BB87-6A4314A194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8992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0B5EC22-CB53-48B9-8607-6BE9CB04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Onde buscar informações para o modelo?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5F316C9-A1B0-4AC8-9B9B-1EF3C14E241F}"/>
              </a:ext>
            </a:extLst>
          </p:cNvPr>
          <p:cNvGrpSpPr/>
          <p:nvPr/>
        </p:nvGrpSpPr>
        <p:grpSpPr>
          <a:xfrm>
            <a:off x="4355161" y="2310860"/>
            <a:ext cx="4921361" cy="3188811"/>
            <a:chOff x="3414257" y="2801190"/>
            <a:chExt cx="2774767" cy="1512308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0BE2C5E6-43DF-43F2-9355-08728EA93618}"/>
                </a:ext>
              </a:extLst>
            </p:cNvPr>
            <p:cNvSpPr/>
            <p:nvPr/>
          </p:nvSpPr>
          <p:spPr>
            <a:xfrm rot="1252776">
              <a:off x="3414257" y="2801190"/>
              <a:ext cx="957972" cy="71175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ED3E609F-6C0A-4E86-96A5-A707739116C6}"/>
                </a:ext>
              </a:extLst>
            </p:cNvPr>
            <p:cNvSpPr/>
            <p:nvPr/>
          </p:nvSpPr>
          <p:spPr>
            <a:xfrm rot="1252776">
              <a:off x="3494830" y="2962774"/>
              <a:ext cx="957972" cy="711751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7DB077D-DF90-4F8A-B32F-98E1ADC319F2}"/>
                </a:ext>
              </a:extLst>
            </p:cNvPr>
            <p:cNvSpPr/>
            <p:nvPr/>
          </p:nvSpPr>
          <p:spPr>
            <a:xfrm rot="1252776">
              <a:off x="3621557" y="3175357"/>
              <a:ext cx="957972" cy="71175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D7EC60F-1850-4147-97E8-425EBA774C75}"/>
                </a:ext>
              </a:extLst>
            </p:cNvPr>
            <p:cNvSpPr/>
            <p:nvPr/>
          </p:nvSpPr>
          <p:spPr>
            <a:xfrm rot="1252776">
              <a:off x="3748285" y="3482920"/>
              <a:ext cx="957972" cy="711751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02D3C3E6-FE8D-4331-BD79-EBC18D5BCFCF}"/>
                </a:ext>
              </a:extLst>
            </p:cNvPr>
            <p:cNvCxnSpPr>
              <a:stCxn id="10" idx="3"/>
            </p:cNvCxnSpPr>
            <p:nvPr/>
          </p:nvCxnSpPr>
          <p:spPr>
            <a:xfrm>
              <a:off x="4674802" y="4009509"/>
              <a:ext cx="414032" cy="249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B55A8B7-8AEB-4C7E-8D0F-C6A6F7B2FB3A}"/>
                </a:ext>
              </a:extLst>
            </p:cNvPr>
            <p:cNvSpPr txBox="1"/>
            <p:nvPr/>
          </p:nvSpPr>
          <p:spPr>
            <a:xfrm>
              <a:off x="5153484" y="3944166"/>
              <a:ext cx="1035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Espaço G</a:t>
              </a:r>
            </a:p>
          </p:txBody>
        </p:sp>
        <p:sp>
          <p:nvSpPr>
            <p:cNvPr id="14" name="Chave Direita 13">
              <a:extLst>
                <a:ext uri="{FF2B5EF4-FFF2-40B4-BE49-F238E27FC236}">
                  <a16:creationId xmlns:a16="http://schemas.microsoft.com/office/drawing/2014/main" id="{D1DDEC1F-4350-4CF4-BEEB-AF70BBF4F872}"/>
                </a:ext>
              </a:extLst>
            </p:cNvPr>
            <p:cNvSpPr/>
            <p:nvPr/>
          </p:nvSpPr>
          <p:spPr>
            <a:xfrm>
              <a:off x="4881818" y="3028013"/>
              <a:ext cx="193375" cy="793856"/>
            </a:xfrm>
            <a:prstGeom prst="rightBrac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DF0F0E18-8BB9-42C7-A528-1C10AEAA4FF1}"/>
                </a:ext>
              </a:extLst>
            </p:cNvPr>
            <p:cNvSpPr txBox="1"/>
            <p:nvPr/>
          </p:nvSpPr>
          <p:spPr>
            <a:xfrm>
              <a:off x="5099115" y="3318650"/>
              <a:ext cx="1001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Espaço E</a:t>
              </a:r>
            </a:p>
          </p:txBody>
        </p:sp>
      </p:grpSp>
      <p:sp>
        <p:nvSpPr>
          <p:cNvPr id="17" name="Retângulo 16">
            <a:extLst>
              <a:ext uri="{FF2B5EF4-FFF2-40B4-BE49-F238E27FC236}">
                <a16:creationId xmlns:a16="http://schemas.microsoft.com/office/drawing/2014/main" id="{7E28FBAB-7CC2-4FEB-A73A-C9CBEBFE74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4139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17C10-6839-44F4-BC9F-F59244CC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Ocorrência de espécies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DEA1EF-9CF9-422B-8E38-A9E427239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8877"/>
            <a:ext cx="7563678" cy="4351338"/>
          </a:xfrm>
        </p:spPr>
        <p:txBody>
          <a:bodyPr/>
          <a:lstStyle/>
          <a:p>
            <a:r>
              <a:rPr lang="pt-BR" dirty="0"/>
              <a:t>Coleções taxonômicas </a:t>
            </a:r>
          </a:p>
          <a:p>
            <a:endParaRPr lang="pt-BR" dirty="0"/>
          </a:p>
          <a:p>
            <a:r>
              <a:rPr lang="pt-BR" i="1" dirty="0"/>
              <a:t>Global </a:t>
            </a:r>
            <a:r>
              <a:rPr lang="pt-BR" i="1" dirty="0" err="1"/>
              <a:t>Biodiversity</a:t>
            </a:r>
            <a:r>
              <a:rPr lang="pt-BR" i="1" dirty="0"/>
              <a:t> </a:t>
            </a:r>
            <a:r>
              <a:rPr lang="pt-BR" i="1" dirty="0" err="1"/>
              <a:t>Information</a:t>
            </a:r>
            <a:r>
              <a:rPr lang="pt-BR" i="1" dirty="0"/>
              <a:t> </a:t>
            </a:r>
            <a:r>
              <a:rPr lang="pt-BR" i="1" dirty="0" err="1"/>
              <a:t>Facility</a:t>
            </a:r>
            <a:r>
              <a:rPr lang="pt-BR" i="1" dirty="0"/>
              <a:t> </a:t>
            </a:r>
            <a:r>
              <a:rPr lang="pt-BR" dirty="0"/>
              <a:t>- </a:t>
            </a:r>
            <a:r>
              <a:rPr lang="pt-BR" dirty="0">
                <a:hlinkClick r:id="rId2"/>
              </a:rPr>
              <a:t>https://www.gbif.org/</a:t>
            </a:r>
            <a:endParaRPr lang="pt-BR" dirty="0"/>
          </a:p>
          <a:p>
            <a:endParaRPr lang="pt-BR" dirty="0"/>
          </a:p>
          <a:p>
            <a:r>
              <a:rPr lang="pt-BR" i="1" dirty="0" err="1"/>
              <a:t>Species</a:t>
            </a:r>
            <a:r>
              <a:rPr lang="pt-BR" i="1" dirty="0"/>
              <a:t> Link </a:t>
            </a:r>
            <a:r>
              <a:rPr lang="pt-BR" dirty="0"/>
              <a:t>- </a:t>
            </a:r>
            <a:r>
              <a:rPr lang="pt-BR" dirty="0">
                <a:hlinkClick r:id="rId3"/>
              </a:rPr>
              <a:t>http://splink.cria.org.br/</a:t>
            </a:r>
            <a:endParaRPr lang="pt-BR" dirty="0"/>
          </a:p>
          <a:p>
            <a:endParaRPr lang="pt-BR" dirty="0"/>
          </a:p>
          <a:p>
            <a:r>
              <a:rPr lang="pt-BR" dirty="0"/>
              <a:t>Outros bancos de dados on-line</a:t>
            </a:r>
          </a:p>
        </p:txBody>
      </p:sp>
      <p:pic>
        <p:nvPicPr>
          <p:cNvPr id="1026" name="Picture 2" descr="Resultado de imagem para banco de dados espécies">
            <a:extLst>
              <a:ext uri="{FF2B5EF4-FFF2-40B4-BE49-F238E27FC236}">
                <a16:creationId xmlns:a16="http://schemas.microsoft.com/office/drawing/2014/main" id="{9B5042D1-24E0-4F29-891F-9A47DAD604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8" t="4416" r="28139" b="3746"/>
          <a:stretch/>
        </p:blipFill>
        <p:spPr bwMode="auto">
          <a:xfrm>
            <a:off x="8052342" y="1951284"/>
            <a:ext cx="3742094" cy="336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8B2EFD8-587D-40FB-BC7A-6383C1E7FB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0062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69653-55A2-4A27-ABAC-09674C7A4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Como organizar a tabela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E16D72-CFD5-4013-BFA6-682097452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75" r="75000" b="7323"/>
          <a:stretch/>
        </p:blipFill>
        <p:spPr>
          <a:xfrm>
            <a:off x="4572000" y="1537252"/>
            <a:ext cx="3048000" cy="496293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B34635F-8079-46B7-B3E7-556A7F0AD1F8}"/>
              </a:ext>
            </a:extLst>
          </p:cNvPr>
          <p:cNvCxnSpPr>
            <a:cxnSpLocks/>
          </p:cNvCxnSpPr>
          <p:nvPr/>
        </p:nvCxnSpPr>
        <p:spPr>
          <a:xfrm flipH="1">
            <a:off x="2809462" y="2425148"/>
            <a:ext cx="17625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91F4F9A0-8466-40B0-8C54-A6405D88924D}"/>
              </a:ext>
            </a:extLst>
          </p:cNvPr>
          <p:cNvSpPr txBox="1"/>
          <p:nvPr/>
        </p:nvSpPr>
        <p:spPr>
          <a:xfrm>
            <a:off x="622852" y="2101981"/>
            <a:ext cx="2186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Identificação da espécie na coluna 1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07839168-26BD-4BDD-AC05-6E99474511E6}"/>
              </a:ext>
            </a:extLst>
          </p:cNvPr>
          <p:cNvCxnSpPr>
            <a:cxnSpLocks/>
          </p:cNvCxnSpPr>
          <p:nvPr/>
        </p:nvCxnSpPr>
        <p:spPr>
          <a:xfrm>
            <a:off x="7620000" y="2425146"/>
            <a:ext cx="100716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43F43CB-76B0-44B7-91AA-DA90D1453EBB}"/>
              </a:ext>
            </a:extLst>
          </p:cNvPr>
          <p:cNvSpPr txBox="1"/>
          <p:nvPr/>
        </p:nvSpPr>
        <p:spPr>
          <a:xfrm>
            <a:off x="8653669" y="2101982"/>
            <a:ext cx="2257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Latitude na coluna 2</a:t>
            </a:r>
          </a:p>
          <a:p>
            <a:r>
              <a:rPr lang="pt-BR" dirty="0"/>
              <a:t>Longitude na coluna 3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344B970-5ABB-4FEF-B00C-BB2E9B75DD0B}"/>
              </a:ext>
            </a:extLst>
          </p:cNvPr>
          <p:cNvSpPr txBox="1"/>
          <p:nvPr/>
        </p:nvSpPr>
        <p:spPr>
          <a:xfrm>
            <a:off x="1808921" y="4324168"/>
            <a:ext cx="2405269" cy="92333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Podemos modelar mais de uma espécie ao mesmo tempo!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83786A2-CB69-4532-A83B-B30A109398E0}"/>
              </a:ext>
            </a:extLst>
          </p:cNvPr>
          <p:cNvSpPr txBox="1"/>
          <p:nvPr/>
        </p:nvSpPr>
        <p:spPr>
          <a:xfrm>
            <a:off x="7977810" y="4185670"/>
            <a:ext cx="2405269" cy="120032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Organizar dessa forma independente do software utilizado para modelar!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E740F3D-CCB0-488F-8CE6-C5606F9B24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965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58413E-656D-43C1-962C-E0C416B5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Preciso incluir variáveis ambientais no modelo!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9364310-496A-4BCE-A764-DB5F0A276000}"/>
              </a:ext>
            </a:extLst>
          </p:cNvPr>
          <p:cNvSpPr/>
          <p:nvPr/>
        </p:nvSpPr>
        <p:spPr>
          <a:xfrm>
            <a:off x="2292627" y="2107095"/>
            <a:ext cx="2623929" cy="55659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Variáveis contínuas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6E6E5D5-D955-4BCD-B322-C5ABBE9769E9}"/>
              </a:ext>
            </a:extLst>
          </p:cNvPr>
          <p:cNvSpPr/>
          <p:nvPr/>
        </p:nvSpPr>
        <p:spPr>
          <a:xfrm>
            <a:off x="6924262" y="2107095"/>
            <a:ext cx="2623929" cy="55659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/>
              <a:t>Variáveis qualitativas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56467FC-6A88-4258-8990-898223AEDD84}"/>
              </a:ext>
            </a:extLst>
          </p:cNvPr>
          <p:cNvSpPr txBox="1"/>
          <p:nvPr/>
        </p:nvSpPr>
        <p:spPr>
          <a:xfrm>
            <a:off x="2485662" y="2769705"/>
            <a:ext cx="22378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TºC</a:t>
            </a:r>
            <a:endParaRPr lang="pt-BR" dirty="0"/>
          </a:p>
          <a:p>
            <a:pPr algn="ctr"/>
            <a:r>
              <a:rPr lang="pt-BR" dirty="0"/>
              <a:t>Pluviosidade</a:t>
            </a:r>
          </a:p>
          <a:p>
            <a:pPr algn="ctr"/>
            <a:r>
              <a:rPr lang="pt-BR" dirty="0"/>
              <a:t>Radiação solar</a:t>
            </a:r>
          </a:p>
          <a:p>
            <a:pPr algn="ctr"/>
            <a:r>
              <a:rPr lang="pt-BR" dirty="0"/>
              <a:t>Métricas </a:t>
            </a:r>
            <a:r>
              <a:rPr lang="pt-BR"/>
              <a:t>de paisagem</a:t>
            </a:r>
            <a:endParaRPr lang="pt-BR" dirty="0"/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294580B-D1AF-487C-8468-D69681E2549B}"/>
              </a:ext>
            </a:extLst>
          </p:cNvPr>
          <p:cNvSpPr txBox="1"/>
          <p:nvPr/>
        </p:nvSpPr>
        <p:spPr>
          <a:xfrm>
            <a:off x="7005536" y="3023628"/>
            <a:ext cx="246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Uso e ocupação da terra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BC61E4B-9A7C-4C35-ACC6-CEA8F092CA62}"/>
              </a:ext>
            </a:extLst>
          </p:cNvPr>
          <p:cNvCxnSpPr>
            <a:cxnSpLocks/>
          </p:cNvCxnSpPr>
          <p:nvPr/>
        </p:nvCxnSpPr>
        <p:spPr>
          <a:xfrm>
            <a:off x="3604590" y="4028661"/>
            <a:ext cx="1" cy="927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08428F7-C0B5-48E0-A0FF-FA571FC2A2DB}"/>
              </a:ext>
            </a:extLst>
          </p:cNvPr>
          <p:cNvSpPr txBox="1"/>
          <p:nvPr/>
        </p:nvSpPr>
        <p:spPr>
          <a:xfrm>
            <a:off x="2099274" y="4956313"/>
            <a:ext cx="301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Geram média e desvio-padrão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9A7DC9-18E2-4356-BF06-80D465AF26A7}"/>
              </a:ext>
            </a:extLst>
          </p:cNvPr>
          <p:cNvSpPr txBox="1"/>
          <p:nvPr/>
        </p:nvSpPr>
        <p:spPr>
          <a:xfrm>
            <a:off x="7916265" y="4954584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 e 1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072BE5AF-31CC-4BD8-BC06-2B33C57721E3}"/>
              </a:ext>
            </a:extLst>
          </p:cNvPr>
          <p:cNvCxnSpPr>
            <a:stCxn id="7" idx="2"/>
            <a:endCxn id="11" idx="0"/>
          </p:cNvCxnSpPr>
          <p:nvPr/>
        </p:nvCxnSpPr>
        <p:spPr>
          <a:xfrm flipH="1">
            <a:off x="8236225" y="3392960"/>
            <a:ext cx="1" cy="15616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DDC73DD0-8ACF-4ECB-AD8A-6C7829E37935}"/>
              </a:ext>
            </a:extLst>
          </p:cNvPr>
          <p:cNvCxnSpPr>
            <a:stCxn id="4" idx="0"/>
            <a:endCxn id="2" idx="2"/>
          </p:cNvCxnSpPr>
          <p:nvPr/>
        </p:nvCxnSpPr>
        <p:spPr>
          <a:xfrm flipV="1">
            <a:off x="3604592" y="1690688"/>
            <a:ext cx="2491408" cy="41640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1ED930E-1E45-4283-BB17-A709F758C5AD}"/>
              </a:ext>
            </a:extLst>
          </p:cNvPr>
          <p:cNvCxnSpPr>
            <a:stCxn id="2" idx="2"/>
            <a:endCxn id="5" idx="0"/>
          </p:cNvCxnSpPr>
          <p:nvPr/>
        </p:nvCxnSpPr>
        <p:spPr>
          <a:xfrm>
            <a:off x="6096000" y="1690688"/>
            <a:ext cx="2140227" cy="41640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327E79A-E60D-4749-9ECF-68927ECD314C}"/>
              </a:ext>
            </a:extLst>
          </p:cNvPr>
          <p:cNvSpPr txBox="1"/>
          <p:nvPr/>
        </p:nvSpPr>
        <p:spPr>
          <a:xfrm>
            <a:off x="7561295" y="5323916"/>
            <a:ext cx="1372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>
                <a:solidFill>
                  <a:srgbClr val="FF0000"/>
                </a:solidFill>
              </a:rPr>
              <a:t>Evitar o uso!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5FCF387D-AE76-44A5-9DCD-7BADCA5DE8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031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0B404B7-0645-4EE4-B655-A612010CC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Bancos de dados para variáveis ambientais contínuas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048D9DD-EF7C-4B8C-A5C4-53DD018A3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92288"/>
          </a:xfrm>
        </p:spPr>
        <p:txBody>
          <a:bodyPr/>
          <a:lstStyle/>
          <a:p>
            <a:r>
              <a:rPr lang="pt-BR" dirty="0" err="1"/>
              <a:t>WordClim</a:t>
            </a:r>
            <a:r>
              <a:rPr lang="pt-BR" dirty="0"/>
              <a:t> - </a:t>
            </a:r>
            <a:r>
              <a:rPr lang="pt-BR" dirty="0">
                <a:latin typeface="Centaur" panose="02030504050205020304" pitchFamily="18" charset="0"/>
                <a:hlinkClick r:id="rId2"/>
              </a:rPr>
              <a:t>http://www.worldclim.org/</a:t>
            </a:r>
            <a:r>
              <a:rPr lang="pt-BR" dirty="0">
                <a:latin typeface="Centaur" panose="02030504050205020304" pitchFamily="18" charset="0"/>
              </a:rPr>
              <a:t> 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E827CE9-0A8B-4812-BC13-4477FA2F39EE}"/>
              </a:ext>
            </a:extLst>
          </p:cNvPr>
          <p:cNvSpPr/>
          <p:nvPr/>
        </p:nvSpPr>
        <p:spPr>
          <a:xfrm>
            <a:off x="2451652" y="3472070"/>
            <a:ext cx="1219200" cy="636104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Passado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7E4DB58-2340-4709-B29F-23A1BD7AE1B1}"/>
              </a:ext>
            </a:extLst>
          </p:cNvPr>
          <p:cNvSpPr/>
          <p:nvPr/>
        </p:nvSpPr>
        <p:spPr>
          <a:xfrm>
            <a:off x="5294244" y="3472070"/>
            <a:ext cx="1219200" cy="636104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Presente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4966075-F07E-4D00-9706-505698C31C6F}"/>
              </a:ext>
            </a:extLst>
          </p:cNvPr>
          <p:cNvSpPr/>
          <p:nvPr/>
        </p:nvSpPr>
        <p:spPr>
          <a:xfrm>
            <a:off x="7991061" y="3472070"/>
            <a:ext cx="1219200" cy="636104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Futuro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4AD104FA-05F4-4346-A6C4-8A1BEE39985D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3061252" y="2425148"/>
            <a:ext cx="2315817" cy="1046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9011F4BB-65DD-40E8-9568-2778A9770EA6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5377069" y="2425148"/>
            <a:ext cx="526775" cy="1046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C00047A-3871-4607-88B6-B93894AA2956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5363818" y="2425148"/>
            <a:ext cx="3236843" cy="1046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7CA75223-8086-4340-8836-9519A40C0D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51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BA92B-F398-4B51-95A3-91320916D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Bancos de dados para variáveis ambientais contínuas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C28C24-78EA-46B4-A221-11EC52A6C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92288"/>
          </a:xfrm>
        </p:spPr>
        <p:txBody>
          <a:bodyPr/>
          <a:lstStyle/>
          <a:p>
            <a:r>
              <a:rPr lang="pt-BR" dirty="0" err="1"/>
              <a:t>WordClim</a:t>
            </a:r>
            <a:r>
              <a:rPr lang="pt-BR" dirty="0"/>
              <a:t> - </a:t>
            </a:r>
            <a:r>
              <a:rPr lang="pt-BR" dirty="0">
                <a:latin typeface="Centaur" panose="02030504050205020304" pitchFamily="18" charset="0"/>
                <a:hlinkClick r:id="rId2"/>
              </a:rPr>
              <a:t>http://www.worldclim.org/</a:t>
            </a:r>
            <a:r>
              <a:rPr lang="pt-BR" dirty="0">
                <a:latin typeface="Centaur" panose="02030504050205020304" pitchFamily="18" charset="0"/>
              </a:rPr>
              <a:t> </a:t>
            </a:r>
          </a:p>
          <a:p>
            <a:pPr marL="0" indent="0">
              <a:buNone/>
            </a:pPr>
            <a:endParaRPr lang="pt-BR" dirty="0"/>
          </a:p>
        </p:txBody>
      </p:sp>
      <p:grpSp>
        <p:nvGrpSpPr>
          <p:cNvPr id="4" name="Group 15">
            <a:extLst>
              <a:ext uri="{FF2B5EF4-FFF2-40B4-BE49-F238E27FC236}">
                <a16:creationId xmlns:a16="http://schemas.microsoft.com/office/drawing/2014/main" id="{7E5AC1F5-63A0-4D10-BE3B-BD89DB602380}"/>
              </a:ext>
            </a:extLst>
          </p:cNvPr>
          <p:cNvGrpSpPr/>
          <p:nvPr/>
        </p:nvGrpSpPr>
        <p:grpSpPr>
          <a:xfrm>
            <a:off x="1226556" y="2745614"/>
            <a:ext cx="3498808" cy="3288874"/>
            <a:chOff x="5281721" y="2979464"/>
            <a:chExt cx="3498808" cy="3288874"/>
          </a:xfrm>
        </p:grpSpPr>
        <p:sp>
          <p:nvSpPr>
            <p:cNvPr id="5" name="Rectangle 13">
              <a:extLst>
                <a:ext uri="{FF2B5EF4-FFF2-40B4-BE49-F238E27FC236}">
                  <a16:creationId xmlns:a16="http://schemas.microsoft.com/office/drawing/2014/main" id="{8C985484-11D1-47CE-A29E-CA6AEF123DC5}"/>
                </a:ext>
              </a:extLst>
            </p:cNvPr>
            <p:cNvSpPr/>
            <p:nvPr/>
          </p:nvSpPr>
          <p:spPr>
            <a:xfrm>
              <a:off x="5332293" y="2979464"/>
              <a:ext cx="3440582" cy="32888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atin typeface="Centaur" panose="02030504050205020304" pitchFamily="18" charset="0"/>
              </a:endParaRPr>
            </a:p>
          </p:txBody>
        </p:sp>
        <p:pic>
          <p:nvPicPr>
            <p:cNvPr id="6" name="Picture 7">
              <a:extLst>
                <a:ext uri="{FF2B5EF4-FFF2-40B4-BE49-F238E27FC236}">
                  <a16:creationId xmlns:a16="http://schemas.microsoft.com/office/drawing/2014/main" id="{B342273D-C232-4D6D-A841-8E01C3B2A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271"/>
            <a:stretch>
              <a:fillRect/>
            </a:stretch>
          </p:blipFill>
          <p:spPr>
            <a:xfrm>
              <a:off x="5332293" y="3222074"/>
              <a:ext cx="3448236" cy="30462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F130DFCF-2EB7-459F-8BB1-EDC1627E3EDD}"/>
                </a:ext>
              </a:extLst>
            </p:cNvPr>
            <p:cNvSpPr txBox="1"/>
            <p:nvPr/>
          </p:nvSpPr>
          <p:spPr>
            <a:xfrm>
              <a:off x="5281721" y="2979464"/>
              <a:ext cx="134626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pt-B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aur" panose="02030504050205020304" pitchFamily="18" charset="0"/>
                </a:rPr>
                <a:t>Bioclimatic</a:t>
              </a:r>
              <a:r>
                <a:rPr lang="pt-B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aur" panose="02030504050205020304" pitchFamily="18" charset="0"/>
                </a:rPr>
                <a:t> </a:t>
              </a:r>
              <a:r>
                <a:rPr lang="pt-B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aur" panose="02030504050205020304" pitchFamily="18" charset="0"/>
                </a:rPr>
                <a:t>variables</a:t>
              </a:r>
              <a:r>
                <a:rPr lang="pt-B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aur" panose="02030504050205020304" pitchFamily="18" charset="0"/>
                </a:rPr>
                <a:t>:</a:t>
              </a:r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471A3DC8-9BBD-4173-A2C5-9FD473DC647C}"/>
              </a:ext>
            </a:extLst>
          </p:cNvPr>
          <p:cNvSpPr txBox="1"/>
          <p:nvPr/>
        </p:nvSpPr>
        <p:spPr>
          <a:xfrm>
            <a:off x="1183492" y="2373003"/>
            <a:ext cx="295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19 variáveis </a:t>
            </a:r>
            <a:r>
              <a:rPr lang="pt-BR" b="1" dirty="0" err="1"/>
              <a:t>biogeoclimáticas</a:t>
            </a:r>
            <a:endParaRPr lang="pt-BR" b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CEDCFAA-EF2F-4888-ACFD-0A1B7B7CA5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719"/>
          <a:stretch/>
        </p:blipFill>
        <p:spPr>
          <a:xfrm>
            <a:off x="5433391" y="2814863"/>
            <a:ext cx="5697573" cy="315037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7314D3A-4C03-4248-AE3F-8546ABD63234}"/>
              </a:ext>
            </a:extLst>
          </p:cNvPr>
          <p:cNvSpPr txBox="1"/>
          <p:nvPr/>
        </p:nvSpPr>
        <p:spPr>
          <a:xfrm>
            <a:off x="5565913" y="2445875"/>
            <a:ext cx="83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Outros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C07A95D-0754-4C9A-95DA-E312E07E670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7168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8">
            <a:extLst>
              <a:ext uri="{FF2B5EF4-FFF2-40B4-BE49-F238E27FC236}">
                <a16:creationId xmlns:a16="http://schemas.microsoft.com/office/drawing/2014/main" id="{BDEE65E4-59C1-4931-A1E2-B1FBA146A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37444" y="6091307"/>
            <a:ext cx="2133600" cy="365125"/>
          </a:xfrm>
        </p:spPr>
        <p:txBody>
          <a:bodyPr/>
          <a:lstStyle/>
          <a:p>
            <a:fld id="{B6587864-0132-4C50-A9A3-37096BC436A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object 13">
            <a:extLst>
              <a:ext uri="{FF2B5EF4-FFF2-40B4-BE49-F238E27FC236}">
                <a16:creationId xmlns:a16="http://schemas.microsoft.com/office/drawing/2014/main" id="{FD12BC04-1C59-4D40-AE08-E0958901A53E}"/>
              </a:ext>
            </a:extLst>
          </p:cNvPr>
          <p:cNvSpPr txBox="1">
            <a:spLocks/>
          </p:cNvSpPr>
          <p:nvPr/>
        </p:nvSpPr>
        <p:spPr>
          <a:xfrm>
            <a:off x="3012245" y="6311573"/>
            <a:ext cx="6087999" cy="20518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625"/>
              </a:lnSpc>
            </a:pPr>
            <a:r>
              <a:rPr lang="pt-BR"/>
              <a:t>Modelagem de  nicho ecológico: teoria e prática</a:t>
            </a:r>
            <a:endParaRPr lang="pt-BR" dirty="0"/>
          </a:p>
        </p:txBody>
      </p:sp>
      <p:sp>
        <p:nvSpPr>
          <p:cNvPr id="7" name="object 13">
            <a:extLst>
              <a:ext uri="{FF2B5EF4-FFF2-40B4-BE49-F238E27FC236}">
                <a16:creationId xmlns:a16="http://schemas.microsoft.com/office/drawing/2014/main" id="{04ECA51B-430F-4A34-9F1F-2334C163BC60}"/>
              </a:ext>
            </a:extLst>
          </p:cNvPr>
          <p:cNvSpPr txBox="1">
            <a:spLocks/>
          </p:cNvSpPr>
          <p:nvPr/>
        </p:nvSpPr>
        <p:spPr>
          <a:xfrm>
            <a:off x="8702054" y="6572983"/>
            <a:ext cx="3886200" cy="20742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algn="l">
              <a:lnSpc>
                <a:spcPts val="1625"/>
              </a:lnSpc>
            </a:pPr>
            <a:r>
              <a:rPr lang="pt-BR" sz="1400" dirty="0">
                <a:latin typeface="Centaur" panose="02030504050205020304" pitchFamily="18" charset="0"/>
              </a:rPr>
              <a:t>Slide de Dr. Matheus Souza Lima-Ribeiro - UFG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73E8486B-B55E-44B2-AE8F-5412D47E3A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6781074"/>
              </p:ext>
            </p:extLst>
          </p:nvPr>
        </p:nvGraphicFramePr>
        <p:xfrm>
          <a:off x="1865244" y="3392557"/>
          <a:ext cx="8382000" cy="104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m 8" descr="GUID-28F4DF81-C24F-4B14-A3FE-74B9737766D1-web.gif">
            <a:extLst>
              <a:ext uri="{FF2B5EF4-FFF2-40B4-BE49-F238E27FC236}">
                <a16:creationId xmlns:a16="http://schemas.microsoft.com/office/drawing/2014/main" id="{4A7161D4-0606-4FBA-9775-2037389DE73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48946" t="15902" r="25391" b="42129"/>
          <a:stretch/>
        </p:blipFill>
        <p:spPr>
          <a:xfrm>
            <a:off x="4165040" y="4595592"/>
            <a:ext cx="1652651" cy="1554480"/>
          </a:xfrm>
          <a:prstGeom prst="rect">
            <a:avLst/>
          </a:prstGeom>
        </p:spPr>
      </p:pic>
      <p:pic>
        <p:nvPicPr>
          <p:cNvPr id="10" name="Imagem 9" descr="GUID-28F4DF81-C24F-4B14-A3FE-74B9737766D1-web.gif">
            <a:extLst>
              <a:ext uri="{FF2B5EF4-FFF2-40B4-BE49-F238E27FC236}">
                <a16:creationId xmlns:a16="http://schemas.microsoft.com/office/drawing/2014/main" id="{9F2B7BEB-776D-4A2A-BF95-C59D1FA7A4D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74608" t="15902" b="42129"/>
          <a:stretch/>
        </p:blipFill>
        <p:spPr>
          <a:xfrm>
            <a:off x="2017644" y="4595593"/>
            <a:ext cx="1635245" cy="1554480"/>
          </a:xfrm>
          <a:prstGeom prst="rect">
            <a:avLst/>
          </a:prstGeom>
        </p:spPr>
      </p:pic>
      <p:pic>
        <p:nvPicPr>
          <p:cNvPr id="11" name="Imagem 10" descr="GUID-28F4DF81-C24F-4B14-A3FE-74B9737766D1-web.gif">
            <a:extLst>
              <a:ext uri="{FF2B5EF4-FFF2-40B4-BE49-F238E27FC236}">
                <a16:creationId xmlns:a16="http://schemas.microsoft.com/office/drawing/2014/main" id="{6E77B29E-B3E0-40EA-A713-0D8DCE1B53A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23282" t="15902" r="51219" b="42129"/>
          <a:stretch/>
        </p:blipFill>
        <p:spPr>
          <a:xfrm>
            <a:off x="8494644" y="4595592"/>
            <a:ext cx="1642109" cy="1554480"/>
          </a:xfrm>
          <a:prstGeom prst="rect">
            <a:avLst/>
          </a:prstGeom>
        </p:spPr>
      </p:pic>
      <p:pic>
        <p:nvPicPr>
          <p:cNvPr id="12" name="Imagem 11" descr="GUID-28F4DF81-C24F-4B14-A3FE-74B9737766D1-web.gif">
            <a:extLst>
              <a:ext uri="{FF2B5EF4-FFF2-40B4-BE49-F238E27FC236}">
                <a16:creationId xmlns:a16="http://schemas.microsoft.com/office/drawing/2014/main" id="{E191A41C-0918-4E8C-BB0F-5C24AA90102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l="48946" t="15902" r="25391" b="42129"/>
          <a:stretch/>
        </p:blipFill>
        <p:spPr>
          <a:xfrm>
            <a:off x="6329842" y="4595592"/>
            <a:ext cx="1652651" cy="1554480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D536DC25-3B89-4668-A7D5-312B1562C22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674" t="11306" r="1926" b="79018"/>
          <a:stretch/>
        </p:blipFill>
        <p:spPr>
          <a:xfrm>
            <a:off x="1865244" y="2681646"/>
            <a:ext cx="8518682" cy="594360"/>
          </a:xfrm>
          <a:prstGeom prst="rect">
            <a:avLst/>
          </a:prstGeom>
          <a:ln w="38100">
            <a:noFill/>
          </a:ln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593FD234-1E4E-48A2-A989-85A9866A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accent2"/>
                </a:solidFill>
              </a:rPr>
              <a:t>Bancos de dados para variáveis ambientais contínuas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50AF6746-A216-486C-B4E3-C190DA394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92288"/>
          </a:xfrm>
        </p:spPr>
        <p:txBody>
          <a:bodyPr/>
          <a:lstStyle/>
          <a:p>
            <a:r>
              <a:rPr lang="pt-BR" dirty="0" err="1"/>
              <a:t>WordClim</a:t>
            </a:r>
            <a:r>
              <a:rPr lang="pt-BR" dirty="0"/>
              <a:t> - </a:t>
            </a:r>
            <a:r>
              <a:rPr lang="pt-BR" dirty="0">
                <a:latin typeface="Centaur" panose="02030504050205020304" pitchFamily="18" charset="0"/>
                <a:hlinkClick r:id="rId9"/>
              </a:rPr>
              <a:t>http://www.worldclim.org/</a:t>
            </a:r>
            <a:r>
              <a:rPr lang="pt-BR" dirty="0">
                <a:latin typeface="Centaur" panose="02030504050205020304" pitchFamily="18" charset="0"/>
              </a:rPr>
              <a:t> 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759B8014-BFC7-4966-A2AF-24B62F8113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47067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563</Words>
  <Application>Microsoft Office PowerPoint</Application>
  <PresentationFormat>Widescreen</PresentationFormat>
  <Paragraphs>100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Centaur</vt:lpstr>
      <vt:lpstr>Tema do Office</vt:lpstr>
      <vt:lpstr>Modelagem de nicho ecológico e distribuição de espécies</vt:lpstr>
      <vt:lpstr>Again!</vt:lpstr>
      <vt:lpstr>Onde buscar informações para o modelo?</vt:lpstr>
      <vt:lpstr>Ocorrência de espécies</vt:lpstr>
      <vt:lpstr>Como organizar a tabela</vt:lpstr>
      <vt:lpstr>Preciso incluir variáveis ambientais no modelo!</vt:lpstr>
      <vt:lpstr>Bancos de dados para variáveis ambientais contínuas</vt:lpstr>
      <vt:lpstr>Bancos de dados para variáveis ambientais contínuas</vt:lpstr>
      <vt:lpstr>Bancos de dados para variáveis ambientais contínuas</vt:lpstr>
      <vt:lpstr>Bancos de dados para variáveis ambientais contínuas</vt:lpstr>
      <vt:lpstr>Bancos de dados para variáveis ambientais contínuas</vt:lpstr>
      <vt:lpstr>Quais variáveis ambientais utilizar?</vt:lpstr>
      <vt:lpstr>Quais variáveis ambientais utilizar?</vt:lpstr>
      <vt:lpstr>Quais variáveis ambientais utilizar?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Modelagem de nicho ecológico e distribuição de espécies</dc:title>
  <dc:creator>marilia favalesso</dc:creator>
  <cp:lastModifiedBy>Marília Melo Favalesso</cp:lastModifiedBy>
  <cp:revision>13</cp:revision>
  <dcterms:created xsi:type="dcterms:W3CDTF">2017-08-31T20:40:16Z</dcterms:created>
  <dcterms:modified xsi:type="dcterms:W3CDTF">2024-07-10T00:08:46Z</dcterms:modified>
</cp:coreProperties>
</file>